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60" r:id="rId5"/>
    <p:sldId id="259" r:id="rId6"/>
    <p:sldId id="261" r:id="rId7"/>
    <p:sldId id="282" r:id="rId8"/>
    <p:sldId id="262" r:id="rId9"/>
    <p:sldId id="263" r:id="rId10"/>
    <p:sldId id="264" r:id="rId11"/>
    <p:sldId id="265" r:id="rId12"/>
    <p:sldId id="266" r:id="rId13"/>
    <p:sldId id="267" r:id="rId14"/>
    <p:sldId id="268" r:id="rId15"/>
    <p:sldId id="276" r:id="rId16"/>
    <p:sldId id="269" r:id="rId17"/>
    <p:sldId id="278" r:id="rId18"/>
    <p:sldId id="279" r:id="rId19"/>
    <p:sldId id="270" r:id="rId20"/>
    <p:sldId id="280" r:id="rId21"/>
    <p:sldId id="271" r:id="rId22"/>
    <p:sldId id="272" r:id="rId23"/>
    <p:sldId id="273"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59" autoAdjust="0"/>
    <p:restoredTop sz="92901" autoAdjust="0"/>
  </p:normalViewPr>
  <p:slideViewPr>
    <p:cSldViewPr snapToGrid="0">
      <p:cViewPr varScale="1">
        <p:scale>
          <a:sx n="121" d="100"/>
          <a:sy n="121" d="100"/>
        </p:scale>
        <p:origin x="300"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2DA826-2544-5C4F-8C80-334BA211AB16}" type="datetimeFigureOut">
              <a:rPr lang="en-US" smtClean="0"/>
              <a:t>7/12/2021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E2EB34-F5A9-6143-AD46-DA82A010F7FC}" type="slidenum">
              <a:rPr lang="en-US" smtClean="0"/>
              <a:t>‹#›</a:t>
            </a:fld>
            <a:endParaRPr lang="en-US"/>
          </a:p>
        </p:txBody>
      </p:sp>
    </p:spTree>
    <p:extLst>
      <p:ext uri="{BB962C8B-B14F-4D97-AF65-F5344CB8AC3E}">
        <p14:creationId xmlns:p14="http://schemas.microsoft.com/office/powerpoint/2010/main" val="753150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E5E2EB34-F5A9-6143-AD46-DA82A010F7FC}" type="slidenum">
              <a:rPr lang="en-US" smtClean="0"/>
              <a:t>1</a:t>
            </a:fld>
            <a:endParaRPr lang="en-US"/>
          </a:p>
        </p:txBody>
      </p:sp>
    </p:spTree>
    <p:extLst>
      <p:ext uri="{BB962C8B-B14F-4D97-AF65-F5344CB8AC3E}">
        <p14:creationId xmlns:p14="http://schemas.microsoft.com/office/powerpoint/2010/main" val="92914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26D84A-CA0F-4D6F-8E65-F6C8E2B783B7}"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A82DE-4ACA-4083-A97A-B155DCA2F137}" type="slidenum">
              <a:rPr lang="en-US" smtClean="0"/>
              <a:t>‹#›</a:t>
            </a:fld>
            <a:endParaRPr lang="en-US"/>
          </a:p>
        </p:txBody>
      </p:sp>
    </p:spTree>
    <p:extLst>
      <p:ext uri="{BB962C8B-B14F-4D97-AF65-F5344CB8AC3E}">
        <p14:creationId xmlns:p14="http://schemas.microsoft.com/office/powerpoint/2010/main" val="311020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6D84A-CA0F-4D6F-8E65-F6C8E2B783B7}"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A82DE-4ACA-4083-A97A-B155DCA2F137}" type="slidenum">
              <a:rPr lang="en-US" smtClean="0"/>
              <a:t>‹#›</a:t>
            </a:fld>
            <a:endParaRPr lang="en-US"/>
          </a:p>
        </p:txBody>
      </p:sp>
    </p:spTree>
    <p:extLst>
      <p:ext uri="{BB962C8B-B14F-4D97-AF65-F5344CB8AC3E}">
        <p14:creationId xmlns:p14="http://schemas.microsoft.com/office/powerpoint/2010/main" val="113424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6D84A-CA0F-4D6F-8E65-F6C8E2B783B7}"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A82DE-4ACA-4083-A97A-B155DCA2F137}" type="slidenum">
              <a:rPr lang="en-US" smtClean="0"/>
              <a:t>‹#›</a:t>
            </a:fld>
            <a:endParaRPr lang="en-US"/>
          </a:p>
        </p:txBody>
      </p:sp>
    </p:spTree>
    <p:extLst>
      <p:ext uri="{BB962C8B-B14F-4D97-AF65-F5344CB8AC3E}">
        <p14:creationId xmlns:p14="http://schemas.microsoft.com/office/powerpoint/2010/main" val="164297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6D84A-CA0F-4D6F-8E65-F6C8E2B783B7}"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A82DE-4ACA-4083-A97A-B155DCA2F137}" type="slidenum">
              <a:rPr lang="en-US" smtClean="0"/>
              <a:t>‹#›</a:t>
            </a:fld>
            <a:endParaRPr lang="en-US"/>
          </a:p>
        </p:txBody>
      </p:sp>
    </p:spTree>
    <p:extLst>
      <p:ext uri="{BB962C8B-B14F-4D97-AF65-F5344CB8AC3E}">
        <p14:creationId xmlns:p14="http://schemas.microsoft.com/office/powerpoint/2010/main" val="118011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26D84A-CA0F-4D6F-8E65-F6C8E2B783B7}"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A82DE-4ACA-4083-A97A-B155DCA2F137}" type="slidenum">
              <a:rPr lang="en-US" smtClean="0"/>
              <a:t>‹#›</a:t>
            </a:fld>
            <a:endParaRPr lang="en-US"/>
          </a:p>
        </p:txBody>
      </p:sp>
    </p:spTree>
    <p:extLst>
      <p:ext uri="{BB962C8B-B14F-4D97-AF65-F5344CB8AC3E}">
        <p14:creationId xmlns:p14="http://schemas.microsoft.com/office/powerpoint/2010/main" val="185221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26D84A-CA0F-4D6F-8E65-F6C8E2B783B7}" type="datetimeFigureOut">
              <a:rPr lang="en-US" smtClean="0"/>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A82DE-4ACA-4083-A97A-B155DCA2F137}" type="slidenum">
              <a:rPr lang="en-US" smtClean="0"/>
              <a:t>‹#›</a:t>
            </a:fld>
            <a:endParaRPr lang="en-US"/>
          </a:p>
        </p:txBody>
      </p:sp>
    </p:spTree>
    <p:extLst>
      <p:ext uri="{BB962C8B-B14F-4D97-AF65-F5344CB8AC3E}">
        <p14:creationId xmlns:p14="http://schemas.microsoft.com/office/powerpoint/2010/main" val="371604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26D84A-CA0F-4D6F-8E65-F6C8E2B783B7}" type="datetimeFigureOut">
              <a:rPr lang="en-US" smtClean="0"/>
              <a:t>7/12/2021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5A82DE-4ACA-4083-A97A-B155DCA2F137}" type="slidenum">
              <a:rPr lang="en-US" smtClean="0"/>
              <a:t>‹#›</a:t>
            </a:fld>
            <a:endParaRPr lang="en-US"/>
          </a:p>
        </p:txBody>
      </p:sp>
    </p:spTree>
    <p:extLst>
      <p:ext uri="{BB962C8B-B14F-4D97-AF65-F5344CB8AC3E}">
        <p14:creationId xmlns:p14="http://schemas.microsoft.com/office/powerpoint/2010/main" val="3268106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26D84A-CA0F-4D6F-8E65-F6C8E2B783B7}" type="datetimeFigureOut">
              <a:rPr lang="en-US" smtClean="0"/>
              <a:t>7/12/2021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5A82DE-4ACA-4083-A97A-B155DCA2F137}" type="slidenum">
              <a:rPr lang="en-US" smtClean="0"/>
              <a:t>‹#›</a:t>
            </a:fld>
            <a:endParaRPr lang="en-US"/>
          </a:p>
        </p:txBody>
      </p:sp>
    </p:spTree>
    <p:extLst>
      <p:ext uri="{BB962C8B-B14F-4D97-AF65-F5344CB8AC3E}">
        <p14:creationId xmlns:p14="http://schemas.microsoft.com/office/powerpoint/2010/main" val="2850745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6D84A-CA0F-4D6F-8E65-F6C8E2B783B7}" type="datetimeFigureOut">
              <a:rPr lang="en-US" smtClean="0"/>
              <a:t>7/12/2021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5A82DE-4ACA-4083-A97A-B155DCA2F137}" type="slidenum">
              <a:rPr lang="en-US" smtClean="0"/>
              <a:t>‹#›</a:t>
            </a:fld>
            <a:endParaRPr lang="en-US"/>
          </a:p>
        </p:txBody>
      </p:sp>
    </p:spTree>
    <p:extLst>
      <p:ext uri="{BB962C8B-B14F-4D97-AF65-F5344CB8AC3E}">
        <p14:creationId xmlns:p14="http://schemas.microsoft.com/office/powerpoint/2010/main" val="1966687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26D84A-CA0F-4D6F-8E65-F6C8E2B783B7}" type="datetimeFigureOut">
              <a:rPr lang="en-US" smtClean="0"/>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A82DE-4ACA-4083-A97A-B155DCA2F137}" type="slidenum">
              <a:rPr lang="en-US" smtClean="0"/>
              <a:t>‹#›</a:t>
            </a:fld>
            <a:endParaRPr lang="en-US"/>
          </a:p>
        </p:txBody>
      </p:sp>
    </p:spTree>
    <p:extLst>
      <p:ext uri="{BB962C8B-B14F-4D97-AF65-F5344CB8AC3E}">
        <p14:creationId xmlns:p14="http://schemas.microsoft.com/office/powerpoint/2010/main" val="2823259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26D84A-CA0F-4D6F-8E65-F6C8E2B783B7}" type="datetimeFigureOut">
              <a:rPr lang="en-US" smtClean="0"/>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A82DE-4ACA-4083-A97A-B155DCA2F137}" type="slidenum">
              <a:rPr lang="en-US" smtClean="0"/>
              <a:t>‹#›</a:t>
            </a:fld>
            <a:endParaRPr lang="en-US"/>
          </a:p>
        </p:txBody>
      </p:sp>
    </p:spTree>
    <p:extLst>
      <p:ext uri="{BB962C8B-B14F-4D97-AF65-F5344CB8AC3E}">
        <p14:creationId xmlns:p14="http://schemas.microsoft.com/office/powerpoint/2010/main" val="3387436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6D84A-CA0F-4D6F-8E65-F6C8E2B783B7}" type="datetimeFigureOut">
              <a:rPr lang="en-US" smtClean="0"/>
              <a:t>7/12/2021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5A82DE-4ACA-4083-A97A-B155DCA2F137}" type="slidenum">
              <a:rPr lang="en-US" smtClean="0"/>
              <a:t>‹#›</a:t>
            </a:fld>
            <a:endParaRPr lang="en-US"/>
          </a:p>
        </p:txBody>
      </p:sp>
      <p:pic>
        <p:nvPicPr>
          <p:cNvPr id="7" name="Picture 4" descr="ArcTagline_Color_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737736" y="0"/>
            <a:ext cx="2425960" cy="653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 Box 6"/>
          <p:cNvSpPr txBox="1">
            <a:spLocks noChangeArrowheads="1"/>
          </p:cNvSpPr>
          <p:nvPr userDrawn="1"/>
        </p:nvSpPr>
        <p:spPr bwMode="auto">
          <a:xfrm>
            <a:off x="-11876" y="6519552"/>
            <a:ext cx="8431481" cy="3385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350" dirty="0">
                <a:solidFill>
                  <a:schemeClr val="bg1"/>
                </a:solidFill>
                <a:latin typeface="Trebuchet MS" panose="020B0603020202020204" pitchFamily="34" charset="0"/>
              </a:rPr>
              <a:t>   </a:t>
            </a:r>
            <a:r>
              <a:rPr lang="en-US" altLang="en-US" sz="1600" dirty="0">
                <a:solidFill>
                  <a:schemeClr val="bg1"/>
                </a:solidFill>
                <a:latin typeface="Trebuchet MS" panose="020B0603020202020204" pitchFamily="34" charset="0"/>
              </a:rPr>
              <a:t>For people with intellectual and developmental disabilities.</a:t>
            </a:r>
            <a:endParaRPr lang="en-US" altLang="en-US" sz="1350" dirty="0">
              <a:solidFill>
                <a:schemeClr val="bg1"/>
              </a:solidFill>
              <a:latin typeface="Trebuchet MS" panose="020B0603020202020204" pitchFamily="34" charset="0"/>
            </a:endParaRPr>
          </a:p>
        </p:txBody>
      </p:sp>
      <p:pic>
        <p:nvPicPr>
          <p:cNvPr id="9" name="Picture 8" descr="Arc_ArapahoeDouglas_Color_Pos_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1482" y="-27384"/>
            <a:ext cx="2228850" cy="1628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758029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ora.state.co.us/Licensing.htm" TargetMode="External"/><Relationship Id="rId2" Type="http://schemas.openxmlformats.org/officeDocument/2006/relationships/hyperlink" Target="http://www.colorado.gov/oed/industry-licens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olorado.gov/pacific/cdle/node/1970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olorado.gov/pacific/sites/default/files/General%20Enrollment%20and%20Revalidation%20Checklist%20-%20Atypical%20HCBS.pdf" TargetMode="External"/><Relationship Id="rId2" Type="http://schemas.openxmlformats.org/officeDocument/2006/relationships/hyperlink" Target="https://www.colorado.gov/hcpf/provider-enrollment" TargetMode="External"/><Relationship Id="rId1" Type="http://schemas.openxmlformats.org/officeDocument/2006/relationships/slideLayout" Target="../slideLayouts/slideLayout2.xml"/><Relationship Id="rId4" Type="http://schemas.openxmlformats.org/officeDocument/2006/relationships/hyperlink" Target="https://www.colorado.gov/pacific/hcpf/provider-next-step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colorado.gov/pacific/sites/default/files/HFDREPV_PASA_AppPacket.pdf" TargetMode="External"/><Relationship Id="rId2" Type="http://schemas.openxmlformats.org/officeDocument/2006/relationships/hyperlink" Target="https://www.colorado.gov/pacific/cdphe/health-facilities-licensure-and-certificat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blog.dol.gov/2015/07/15/employee-or-independent-contracto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colorado.gov/pacific/sites/default/files/DIDD%20DD%20SLS%20CES%20TCM%20FY%2015-16%20Rate%20Schedule%20Updated.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lorado.gov/hcpf/supported-living-services-waiver-sls" TargetMode="External"/><Relationship Id="rId2" Type="http://schemas.openxmlformats.org/officeDocument/2006/relationships/hyperlink" Target="https://www.colorado.gov/pacific/hcpf/childrens-extensive-support-waiver-ces" TargetMode="External"/><Relationship Id="rId1" Type="http://schemas.openxmlformats.org/officeDocument/2006/relationships/slideLayout" Target="../slideLayouts/slideLayout2.xml"/><Relationship Id="rId4" Type="http://schemas.openxmlformats.org/officeDocument/2006/relationships/hyperlink" Target="https://www.colorado.gov/pacific/hcpf/developmental-disabilities-waiver-d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olorado.gov/pacific/sites/default/files/HCBS%20DD%20SLS%20CES%20Rate%20Schedules%20FY1617_3.pdf" TargetMode="External"/><Relationship Id="rId2" Type="http://schemas.openxmlformats.org/officeDocument/2006/relationships/hyperlink" Target="https://www.colorado.gov/pacific/sites/default/files/Supports%20Intensity%20Scale%20and%20Support%20Level%20Quick%20Reference%20Sheet%207.1.2014.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cosos.learnercommunity.com/portal/Files/Org/5d253e1535be429bb1f78929a435c5c6/site/assets/starting_a_business/english/Starting_a_Business_in_Colorado_English.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Trebuchet MS" panose="020B0603020202020204" pitchFamily="34" charset="0"/>
              </a:rPr>
              <a:t>Becoming a Family Program Approved Service Agency (PASA)</a:t>
            </a:r>
          </a:p>
        </p:txBody>
      </p:sp>
      <p:sp>
        <p:nvSpPr>
          <p:cNvPr id="3" name="Subtitle 2"/>
          <p:cNvSpPr>
            <a:spLocks noGrp="1"/>
          </p:cNvSpPr>
          <p:nvPr>
            <p:ph type="subTitle" idx="1"/>
          </p:nvPr>
        </p:nvSpPr>
        <p:spPr/>
        <p:txBody>
          <a:bodyPr/>
          <a:lstStyle/>
          <a:p>
            <a:r>
              <a:rPr lang="en-US" dirty="0">
                <a:latin typeface="Trebuchet MS" panose="020B0603020202020204" pitchFamily="34" charset="0"/>
              </a:rPr>
              <a:t>Presented by The Arc Arapahoe &amp; Douglas</a:t>
            </a:r>
          </a:p>
        </p:txBody>
      </p:sp>
    </p:spTree>
    <p:extLst>
      <p:ext uri="{BB962C8B-B14F-4D97-AF65-F5344CB8AC3E}">
        <p14:creationId xmlns:p14="http://schemas.microsoft.com/office/powerpoint/2010/main" val="1729027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608" y="1825625"/>
            <a:ext cx="11722608" cy="4351338"/>
          </a:xfrm>
        </p:spPr>
        <p:txBody>
          <a:bodyPr/>
          <a:lstStyle/>
          <a:p>
            <a:r>
              <a:rPr lang="en-US" dirty="0">
                <a:latin typeface="Trebuchet MS" panose="020B0603020202020204" pitchFamily="34" charset="0"/>
              </a:rPr>
              <a:t>Get a Federal Employer Identification Number (FEIN).  To start the process online: </a:t>
            </a:r>
          </a:p>
          <a:p>
            <a:pPr marL="514350" indent="-514350">
              <a:buFont typeface="+mj-lt"/>
              <a:buAutoNum type="arabicPeriod"/>
            </a:pPr>
            <a:r>
              <a:rPr lang="en-US" dirty="0">
                <a:latin typeface="Trebuchet MS" panose="020B0603020202020204" pitchFamily="34" charset="0"/>
              </a:rPr>
              <a:t>Go to www.irs.gov </a:t>
            </a:r>
          </a:p>
          <a:p>
            <a:pPr marL="514350" indent="-514350">
              <a:buFont typeface="+mj-lt"/>
              <a:buAutoNum type="arabicPeriod"/>
            </a:pPr>
            <a:r>
              <a:rPr lang="en-US" dirty="0">
                <a:latin typeface="Trebuchet MS" panose="020B0603020202020204" pitchFamily="34" charset="0"/>
              </a:rPr>
              <a:t>Click on "Business" </a:t>
            </a:r>
          </a:p>
          <a:p>
            <a:pPr marL="514350" indent="-514350">
              <a:buFont typeface="+mj-lt"/>
              <a:buAutoNum type="arabicPeriod"/>
            </a:pPr>
            <a:r>
              <a:rPr lang="en-US" dirty="0">
                <a:latin typeface="Trebuchet MS" panose="020B0603020202020204" pitchFamily="34" charset="0"/>
              </a:rPr>
              <a:t>Click on "Employer I.D. Numbers" </a:t>
            </a:r>
          </a:p>
          <a:p>
            <a:pPr marL="514350" indent="-514350">
              <a:buFont typeface="+mj-lt"/>
              <a:buAutoNum type="arabicPeriod"/>
            </a:pPr>
            <a:r>
              <a:rPr lang="en-US" dirty="0">
                <a:latin typeface="Trebuchet MS" panose="020B0603020202020204" pitchFamily="34" charset="0"/>
              </a:rPr>
              <a:t>Follow the instructions to apply for an F.E.I.N. online, by telephone, fax, or mail. For more information visit the IRS website at www.irs.gov or call the IRS at 1-800-829-4933.</a:t>
            </a:r>
          </a:p>
          <a:p>
            <a:pPr marL="514350" indent="-514350">
              <a:buFont typeface="+mj-lt"/>
              <a:buAutoNum type="arabicPeriod"/>
            </a:pPr>
            <a:r>
              <a:rPr lang="en-US" dirty="0">
                <a:latin typeface="Trebuchet MS" panose="020B0603020202020204" pitchFamily="34" charset="0"/>
              </a:rPr>
              <a:t>You can set up an electronic transfer to pay taxes during this process</a:t>
            </a:r>
          </a:p>
        </p:txBody>
      </p:sp>
      <p:sp>
        <p:nvSpPr>
          <p:cNvPr id="5" name="Title 1"/>
          <p:cNvSpPr txBox="1">
            <a:spLocks/>
          </p:cNvSpPr>
          <p:nvPr/>
        </p:nvSpPr>
        <p:spPr>
          <a:xfrm>
            <a:off x="2953511" y="500062"/>
            <a:ext cx="715238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latin typeface="Trebuchet MS" panose="020B0603020202020204" pitchFamily="34" charset="0"/>
              </a:rPr>
              <a:t>Step 1: Start Your Company</a:t>
            </a:r>
          </a:p>
        </p:txBody>
      </p:sp>
    </p:spTree>
    <p:extLst>
      <p:ext uri="{BB962C8B-B14F-4D97-AF65-F5344CB8AC3E}">
        <p14:creationId xmlns:p14="http://schemas.microsoft.com/office/powerpoint/2010/main" val="2264455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865911" y="258249"/>
            <a:ext cx="7073736" cy="1325563"/>
          </a:xfrm>
        </p:spPr>
        <p:txBody>
          <a:bodyPr/>
          <a:lstStyle/>
          <a:p>
            <a:r>
              <a:rPr lang="en-US" dirty="0">
                <a:latin typeface="Trebuchet MS" panose="020B0603020202020204" pitchFamily="34" charset="0"/>
              </a:rPr>
              <a:t>Step 1: Start Your Company</a:t>
            </a:r>
          </a:p>
        </p:txBody>
      </p:sp>
      <p:sp>
        <p:nvSpPr>
          <p:cNvPr id="3" name="Content Placeholder 2"/>
          <p:cNvSpPr>
            <a:spLocks noGrp="1"/>
          </p:cNvSpPr>
          <p:nvPr>
            <p:ph idx="1"/>
          </p:nvPr>
        </p:nvSpPr>
        <p:spPr>
          <a:xfrm>
            <a:off x="339435" y="1825625"/>
            <a:ext cx="11514325" cy="4351338"/>
          </a:xfrm>
        </p:spPr>
        <p:txBody>
          <a:bodyPr>
            <a:normAutofit/>
          </a:bodyPr>
          <a:lstStyle/>
          <a:p>
            <a:r>
              <a:rPr lang="en-US" dirty="0">
                <a:latin typeface="Trebuchet MS" panose="020B0603020202020204" pitchFamily="34" charset="0"/>
              </a:rPr>
              <a:t>Obtain a State Tax Number: You can obtain a Sales Tax License and a Wage Withholding Account from the Colorado Department of Revenue.</a:t>
            </a:r>
          </a:p>
          <a:p>
            <a:pPr marL="514350" indent="-514350">
              <a:buFont typeface="+mj-lt"/>
              <a:buAutoNum type="arabicPeriod"/>
            </a:pPr>
            <a:r>
              <a:rPr lang="en-US" dirty="0">
                <a:latin typeface="Trebuchet MS" panose="020B0603020202020204" pitchFamily="34" charset="0"/>
              </a:rPr>
              <a:t>You need a Sales Tax License if you sell products. </a:t>
            </a:r>
          </a:p>
          <a:p>
            <a:pPr marL="514350" indent="-514350">
              <a:buFont typeface="+mj-lt"/>
              <a:buAutoNum type="arabicPeriod"/>
            </a:pPr>
            <a:r>
              <a:rPr lang="en-US" dirty="0">
                <a:latin typeface="Trebuchet MS" panose="020B0603020202020204" pitchFamily="34" charset="0"/>
              </a:rPr>
              <a:t>You need a Wage Withholding Account if you have employees and withhold state income tax. </a:t>
            </a:r>
          </a:p>
          <a:p>
            <a:pPr marL="0" indent="0">
              <a:buNone/>
            </a:pPr>
            <a:endParaRPr lang="en-US" dirty="0">
              <a:latin typeface="Trebuchet MS" panose="020B0603020202020204" pitchFamily="34" charset="0"/>
            </a:endParaRPr>
          </a:p>
          <a:p>
            <a:pPr marL="0" indent="0">
              <a:buNone/>
            </a:pPr>
            <a:r>
              <a:rPr lang="en-US" dirty="0">
                <a:latin typeface="Trebuchet MS" panose="020B0603020202020204" pitchFamily="34" charset="0"/>
              </a:rPr>
              <a:t>For more information visit www.taxcolorado.com, or call the Department of Revenue's Tax Assistance Hotline: 303-238-SERV (7378). </a:t>
            </a:r>
          </a:p>
        </p:txBody>
      </p:sp>
    </p:spTree>
    <p:extLst>
      <p:ext uri="{BB962C8B-B14F-4D97-AF65-F5344CB8AC3E}">
        <p14:creationId xmlns:p14="http://schemas.microsoft.com/office/powerpoint/2010/main" val="3157874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55075" y="500063"/>
            <a:ext cx="7255824" cy="1325563"/>
          </a:xfrm>
        </p:spPr>
        <p:txBody>
          <a:bodyPr/>
          <a:lstStyle/>
          <a:p>
            <a:r>
              <a:rPr lang="en-US" dirty="0">
                <a:latin typeface="Trebuchet MS" panose="020B0603020202020204" pitchFamily="34" charset="0"/>
              </a:rPr>
              <a:t>Step 1: Start Your Company</a:t>
            </a:r>
          </a:p>
        </p:txBody>
      </p:sp>
      <p:sp>
        <p:nvSpPr>
          <p:cNvPr id="3" name="Content Placeholder 2"/>
          <p:cNvSpPr>
            <a:spLocks noGrp="1"/>
          </p:cNvSpPr>
          <p:nvPr>
            <p:ph idx="1"/>
          </p:nvPr>
        </p:nvSpPr>
        <p:spPr>
          <a:xfrm>
            <a:off x="128050" y="1825626"/>
            <a:ext cx="11759150" cy="4831207"/>
          </a:xfrm>
        </p:spPr>
        <p:txBody>
          <a:bodyPr>
            <a:normAutofit fontScale="92500" lnSpcReduction="10000"/>
          </a:bodyPr>
          <a:lstStyle/>
          <a:p>
            <a:r>
              <a:rPr lang="en-US" dirty="0">
                <a:latin typeface="Trebuchet MS" panose="020B0603020202020204" pitchFamily="34" charset="0"/>
              </a:rPr>
              <a:t>Obtain a Business License In Colorado, a business license is not always required. There is no such thing as a general business license. However, many businesses do need a specific license or licenses depending on the type of business and how it's regulated.</a:t>
            </a:r>
          </a:p>
          <a:p>
            <a:r>
              <a:rPr lang="en-US" dirty="0">
                <a:latin typeface="Trebuchet MS" panose="020B0603020202020204" pitchFamily="34" charset="0"/>
              </a:rPr>
              <a:t>Here are some online resources to help determine if your business needs a business license: </a:t>
            </a:r>
          </a:p>
          <a:p>
            <a:pPr lvl="1"/>
            <a:r>
              <a:rPr lang="en-US" dirty="0">
                <a:latin typeface="Trebuchet MS" panose="020B0603020202020204" pitchFamily="34" charset="0"/>
              </a:rPr>
              <a:t>The License Database put together by the Office of Economic Development and International Trade lists licensing requirements at both the state and local levels. (</a:t>
            </a:r>
            <a:r>
              <a:rPr lang="en-US" dirty="0">
                <a:latin typeface="Trebuchet MS" panose="020B0603020202020204" pitchFamily="34" charset="0"/>
                <a:hlinkClick r:id="rId2"/>
              </a:rPr>
              <a:t>http://www.colorado.gov/oed/industry-license/</a:t>
            </a:r>
            <a:r>
              <a:rPr lang="en-US" dirty="0">
                <a:latin typeface="Trebuchet MS" panose="020B0603020202020204" pitchFamily="34" charset="0"/>
              </a:rPr>
              <a:t>)</a:t>
            </a:r>
          </a:p>
          <a:p>
            <a:pPr lvl="1"/>
            <a:r>
              <a:rPr lang="en-US" dirty="0">
                <a:latin typeface="Trebuchet MS" panose="020B0603020202020204" pitchFamily="34" charset="0"/>
              </a:rPr>
              <a:t>The Department of Regulatory Agencies maintains a list of licensing requirements for the many types of occupations and businesses it regulates at the state level. (</a:t>
            </a:r>
            <a:r>
              <a:rPr lang="en-US" dirty="0">
                <a:latin typeface="Trebuchet MS" panose="020B0603020202020204" pitchFamily="34" charset="0"/>
                <a:hlinkClick r:id="rId3"/>
              </a:rPr>
              <a:t>http://www.dora.state.co.us/Licensing.htm</a:t>
            </a:r>
            <a:r>
              <a:rPr lang="en-US" dirty="0">
                <a:latin typeface="Trebuchet MS" panose="020B0603020202020204" pitchFamily="34" charset="0"/>
              </a:rPr>
              <a:t>)</a:t>
            </a:r>
          </a:p>
          <a:p>
            <a:pPr lvl="1"/>
            <a:r>
              <a:rPr lang="en-US" dirty="0">
                <a:latin typeface="Trebuchet MS" panose="020B0603020202020204" pitchFamily="34" charset="0"/>
              </a:rPr>
              <a:t>Remember: There are specific business licenses issued at both the state level and the local city or county level. Check with your local licensing department. </a:t>
            </a:r>
          </a:p>
        </p:txBody>
      </p:sp>
    </p:spTree>
    <p:extLst>
      <p:ext uri="{BB962C8B-B14F-4D97-AF65-F5344CB8AC3E}">
        <p14:creationId xmlns:p14="http://schemas.microsoft.com/office/powerpoint/2010/main" val="3685566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553" y="365127"/>
            <a:ext cx="8704613" cy="1325563"/>
          </a:xfrm>
        </p:spPr>
        <p:txBody>
          <a:bodyPr/>
          <a:lstStyle/>
          <a:p>
            <a:r>
              <a:rPr lang="en-US" dirty="0">
                <a:latin typeface="Trebuchet MS" panose="020B0603020202020204" pitchFamily="34" charset="0"/>
              </a:rPr>
              <a:t>Step 2: Other Taxes and Insurance</a:t>
            </a:r>
          </a:p>
        </p:txBody>
      </p:sp>
      <p:sp>
        <p:nvSpPr>
          <p:cNvPr id="3" name="Content Placeholder 2"/>
          <p:cNvSpPr>
            <a:spLocks noGrp="1"/>
          </p:cNvSpPr>
          <p:nvPr>
            <p:ph idx="1"/>
          </p:nvPr>
        </p:nvSpPr>
        <p:spPr/>
        <p:txBody>
          <a:bodyPr>
            <a:normAutofit/>
          </a:bodyPr>
          <a:lstStyle/>
          <a:p>
            <a:r>
              <a:rPr lang="en-US" dirty="0">
                <a:latin typeface="Trebuchet MS" panose="020B0603020202020204" pitchFamily="34" charset="0"/>
              </a:rPr>
              <a:t>Contact an insurance company to determine the amount of liability insurance that you will need.  Not all insurance companies understand this business, so ask if they have experience.</a:t>
            </a:r>
          </a:p>
          <a:p>
            <a:r>
              <a:rPr lang="en-US" dirty="0">
                <a:latin typeface="Trebuchet MS" panose="020B0603020202020204" pitchFamily="34" charset="0"/>
              </a:rPr>
              <a:t>Register your business to pay the appropriate unemployment taxes: </a:t>
            </a:r>
            <a:r>
              <a:rPr lang="en-US" dirty="0">
                <a:latin typeface="Trebuchet MS" panose="020B0603020202020204" pitchFamily="34" charset="0"/>
                <a:hlinkClick r:id="rId2"/>
              </a:rPr>
              <a:t>https://www.colorado.gov/pacific/cdle/node/19706</a:t>
            </a:r>
            <a:endParaRPr lang="en-US" dirty="0">
              <a:latin typeface="Trebuchet MS" panose="020B0603020202020204" pitchFamily="34" charset="0"/>
            </a:endParaRPr>
          </a:p>
          <a:p>
            <a:r>
              <a:rPr lang="en-US" dirty="0">
                <a:latin typeface="Trebuchet MS" panose="020B0603020202020204" pitchFamily="34" charset="0"/>
              </a:rPr>
              <a:t>Workman’s Compensation Insurance – an insurance broker can help you with this step</a:t>
            </a:r>
          </a:p>
          <a:p>
            <a:r>
              <a:rPr lang="en-US" dirty="0">
                <a:latin typeface="Trebuchet MS" panose="020B0603020202020204" pitchFamily="34" charset="0"/>
              </a:rPr>
              <a:t>The city were your business is set up may have other taxes</a:t>
            </a:r>
          </a:p>
          <a:p>
            <a:endParaRPr lang="en-US" dirty="0">
              <a:latin typeface="Trebuchet MS" panose="020B0603020202020204" pitchFamily="34" charset="0"/>
            </a:endParaRPr>
          </a:p>
        </p:txBody>
      </p:sp>
    </p:spTree>
    <p:extLst>
      <p:ext uri="{BB962C8B-B14F-4D97-AF65-F5344CB8AC3E}">
        <p14:creationId xmlns:p14="http://schemas.microsoft.com/office/powerpoint/2010/main" val="3516797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3806" y="365127"/>
            <a:ext cx="9817467" cy="1325563"/>
          </a:xfrm>
        </p:spPr>
        <p:txBody>
          <a:bodyPr/>
          <a:lstStyle/>
          <a:p>
            <a:r>
              <a:rPr lang="en-US" dirty="0">
                <a:latin typeface="Trebuchet MS" panose="020B0603020202020204" pitchFamily="34" charset="0"/>
              </a:rPr>
              <a:t>Step 3: Register to Become a Provider</a:t>
            </a:r>
          </a:p>
        </p:txBody>
      </p:sp>
      <p:sp>
        <p:nvSpPr>
          <p:cNvPr id="3" name="Content Placeholder 2"/>
          <p:cNvSpPr>
            <a:spLocks noGrp="1"/>
          </p:cNvSpPr>
          <p:nvPr>
            <p:ph idx="1"/>
          </p:nvPr>
        </p:nvSpPr>
        <p:spPr>
          <a:xfrm>
            <a:off x="219456" y="1690690"/>
            <a:ext cx="11688067" cy="4874703"/>
          </a:xfrm>
        </p:spPr>
        <p:txBody>
          <a:bodyPr>
            <a:normAutofit fontScale="92500" lnSpcReduction="20000"/>
          </a:bodyPr>
          <a:lstStyle/>
          <a:p>
            <a:r>
              <a:rPr lang="en-US" dirty="0">
                <a:latin typeface="Trebuchet MS" panose="020B0603020202020204" pitchFamily="34" charset="0"/>
              </a:rPr>
              <a:t>You need a Medicaid number from the state of Colorado to provide waiver services.  In order to secure this you need to complete what’s known as the CMAP process.  </a:t>
            </a:r>
          </a:p>
          <a:p>
            <a:r>
              <a:rPr lang="en-US" dirty="0">
                <a:latin typeface="Trebuchet MS" panose="020B0603020202020204" pitchFamily="34" charset="0"/>
              </a:rPr>
              <a:t>Visit: </a:t>
            </a:r>
            <a:r>
              <a:rPr lang="en-US" dirty="0">
                <a:latin typeface="Trebuchet MS" panose="020B0603020202020204" pitchFamily="34" charset="0"/>
                <a:hlinkClick r:id="rId2"/>
              </a:rPr>
              <a:t>https://www.colorado.gov/hcpf/provider-enrollment</a:t>
            </a:r>
            <a:r>
              <a:rPr lang="en-US" dirty="0">
                <a:latin typeface="Trebuchet MS" panose="020B0603020202020204" pitchFamily="34" charset="0"/>
              </a:rPr>
              <a:t> to begin this process</a:t>
            </a:r>
          </a:p>
          <a:p>
            <a:r>
              <a:rPr lang="en-US" dirty="0">
                <a:latin typeface="Trebuchet MS" panose="020B0603020202020204" pitchFamily="34" charset="0"/>
              </a:rPr>
              <a:t>As a PASA providing waiver services you are likely going to be in the atypical enrollment group.</a:t>
            </a:r>
          </a:p>
          <a:p>
            <a:r>
              <a:rPr lang="en-US" dirty="0">
                <a:latin typeface="Trebuchet MS" panose="020B0603020202020204" pitchFamily="34" charset="0"/>
              </a:rPr>
              <a:t>Take the provider enrollment training</a:t>
            </a:r>
          </a:p>
          <a:p>
            <a:r>
              <a:rPr lang="en-US" dirty="0">
                <a:latin typeface="Trebuchet MS" panose="020B0603020202020204" pitchFamily="34" charset="0"/>
              </a:rPr>
              <a:t>You will need to submit the following information as an HCBS provider: </a:t>
            </a:r>
            <a:r>
              <a:rPr lang="en-US" dirty="0">
                <a:latin typeface="Trebuchet MS" panose="020B0603020202020204" pitchFamily="34" charset="0"/>
                <a:hlinkClick r:id="rId3" invalidUrl="https://www.colorado.gov/pacific/sites/default/files/General Enrollment and Revalidation Checklist - Atypical HCBS.pdf"/>
              </a:rPr>
              <a:t>https://www.colorado.gov/pacific/sites/default/files/General%20Enrollment%20and%20Revalidation%20Checklist%20-%20Atypical%20HCBS.pdf</a:t>
            </a:r>
            <a:endParaRPr lang="en-US" dirty="0">
              <a:latin typeface="Trebuchet MS" panose="020B0603020202020204" pitchFamily="34" charset="0"/>
            </a:endParaRPr>
          </a:p>
          <a:p>
            <a:r>
              <a:rPr lang="en-US" dirty="0">
                <a:latin typeface="Trebuchet MS" panose="020B0603020202020204" pitchFamily="34" charset="0"/>
              </a:rPr>
              <a:t>Make sure you select the correct box for waiver services.  </a:t>
            </a:r>
          </a:p>
          <a:p>
            <a:r>
              <a:rPr lang="en-US" dirty="0">
                <a:latin typeface="Trebuchet MS" panose="020B0603020202020204" pitchFamily="34" charset="0"/>
              </a:rPr>
              <a:t>Once you complete your application, there’s more: </a:t>
            </a:r>
            <a:r>
              <a:rPr lang="en-US" dirty="0">
                <a:latin typeface="Trebuchet MS" panose="020B0603020202020204" pitchFamily="34" charset="0"/>
                <a:hlinkClick r:id="rId4"/>
              </a:rPr>
              <a:t>https://www.colorado.gov/pacific/hcpf/provider-next-steps</a:t>
            </a:r>
            <a:endParaRPr lang="en-US" dirty="0">
              <a:latin typeface="Trebuchet MS" panose="020B0603020202020204" pitchFamily="34" charset="0"/>
            </a:endParaRPr>
          </a:p>
          <a:p>
            <a:endParaRPr lang="en-US" dirty="0">
              <a:latin typeface="Trebuchet MS" panose="020B0603020202020204" pitchFamily="34" charset="0"/>
            </a:endParaRPr>
          </a:p>
        </p:txBody>
      </p:sp>
    </p:spTree>
    <p:extLst>
      <p:ext uri="{BB962C8B-B14F-4D97-AF65-F5344CB8AC3E}">
        <p14:creationId xmlns:p14="http://schemas.microsoft.com/office/powerpoint/2010/main" val="2677325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422" y="365127"/>
            <a:ext cx="9904021" cy="1325563"/>
          </a:xfrm>
        </p:spPr>
        <p:txBody>
          <a:bodyPr/>
          <a:lstStyle/>
          <a:p>
            <a:r>
              <a:rPr lang="en-US" dirty="0">
                <a:latin typeface="Trebuchet MS" panose="020B0603020202020204" pitchFamily="34" charset="0"/>
              </a:rPr>
              <a:t>Step 4:  Program Approval from CDPHE</a:t>
            </a:r>
          </a:p>
        </p:txBody>
      </p:sp>
      <p:sp>
        <p:nvSpPr>
          <p:cNvPr id="3" name="Content Placeholder 2"/>
          <p:cNvSpPr>
            <a:spLocks noGrp="1"/>
          </p:cNvSpPr>
          <p:nvPr>
            <p:ph idx="1"/>
          </p:nvPr>
        </p:nvSpPr>
        <p:spPr>
          <a:xfrm>
            <a:off x="435864" y="1690688"/>
            <a:ext cx="11579352" cy="4947856"/>
          </a:xfrm>
        </p:spPr>
        <p:txBody>
          <a:bodyPr>
            <a:normAutofit fontScale="85000" lnSpcReduction="20000"/>
          </a:bodyPr>
          <a:lstStyle/>
          <a:p>
            <a:r>
              <a:rPr lang="en-US" dirty="0">
                <a:latin typeface="Trebuchet MS" panose="020B0603020202020204" pitchFamily="34" charset="0"/>
              </a:rPr>
              <a:t>You can work on this application before you receive a Medicaid ID#</a:t>
            </a:r>
          </a:p>
          <a:p>
            <a:r>
              <a:rPr lang="en-US" dirty="0">
                <a:latin typeface="Trebuchet MS" panose="020B0603020202020204" pitchFamily="34" charset="0"/>
              </a:rPr>
              <a:t>Application can be found here: </a:t>
            </a:r>
            <a:r>
              <a:rPr lang="en-US" dirty="0">
                <a:latin typeface="Trebuchet MS" panose="020B0603020202020204" pitchFamily="34" charset="0"/>
                <a:hlinkClick r:id="rId2"/>
              </a:rPr>
              <a:t>https://www.colorado.gov/pacific/cdphe/health-facilities-licensure-and-certification</a:t>
            </a:r>
            <a:endParaRPr lang="en-US" dirty="0">
              <a:latin typeface="Trebuchet MS" panose="020B0603020202020204" pitchFamily="34" charset="0"/>
            </a:endParaRPr>
          </a:p>
          <a:p>
            <a:r>
              <a:rPr lang="en-US" dirty="0">
                <a:latin typeface="Trebuchet MS" panose="020B0603020202020204" pitchFamily="34" charset="0"/>
              </a:rPr>
              <a:t>An application packet will be sent to you.</a:t>
            </a:r>
          </a:p>
          <a:p>
            <a:r>
              <a:rPr lang="en-US" dirty="0">
                <a:latin typeface="Trebuchet MS" panose="020B0603020202020204" pitchFamily="34" charset="0"/>
              </a:rPr>
              <a:t>Sample application (with phenomenal flow chart): </a:t>
            </a:r>
            <a:r>
              <a:rPr lang="en-US" dirty="0">
                <a:latin typeface="Trebuchet MS" panose="020B0603020202020204" pitchFamily="34" charset="0"/>
                <a:hlinkClick r:id="rId3"/>
              </a:rPr>
              <a:t>https://www.colorado.gov/pacific/sites/default/files/HFDREPV_PASA_AppPacket.pdf</a:t>
            </a:r>
            <a:endParaRPr lang="en-US" dirty="0">
              <a:latin typeface="Trebuchet MS" panose="020B0603020202020204" pitchFamily="34" charset="0"/>
            </a:endParaRPr>
          </a:p>
          <a:p>
            <a:r>
              <a:rPr lang="en-US" dirty="0">
                <a:latin typeface="Trebuchet MS" panose="020B0603020202020204" pitchFamily="34" charset="0"/>
              </a:rPr>
              <a:t>Submit completed packet one of these ways:</a:t>
            </a:r>
          </a:p>
          <a:p>
            <a:pPr lvl="1"/>
            <a:r>
              <a:rPr lang="en-US" dirty="0">
                <a:latin typeface="Trebuchet MS" panose="020B0603020202020204" pitchFamily="34" charset="0"/>
              </a:rPr>
              <a:t>cdphe.healthfacilities@state.co.us</a:t>
            </a:r>
          </a:p>
          <a:p>
            <a:pPr lvl="1"/>
            <a:r>
              <a:rPr lang="en-US" dirty="0">
                <a:latin typeface="Trebuchet MS" panose="020B0603020202020204" pitchFamily="34" charset="0"/>
              </a:rPr>
              <a:t>Fax: 303-753-6214</a:t>
            </a:r>
          </a:p>
          <a:p>
            <a:pPr lvl="1"/>
            <a:r>
              <a:rPr lang="en-US" dirty="0">
                <a:latin typeface="Trebuchet MS" panose="020B0603020202020204" pitchFamily="34" charset="0"/>
              </a:rPr>
              <a:t>CDPHE-HFEMSD</a:t>
            </a:r>
            <a:br>
              <a:rPr lang="en-US" dirty="0">
                <a:latin typeface="Trebuchet MS" panose="020B0603020202020204" pitchFamily="34" charset="0"/>
              </a:rPr>
            </a:br>
            <a:r>
              <a:rPr lang="en-US" dirty="0">
                <a:latin typeface="Trebuchet MS" panose="020B0603020202020204" pitchFamily="34" charset="0"/>
              </a:rPr>
              <a:t>Attention: Program Approval</a:t>
            </a:r>
            <a:br>
              <a:rPr lang="en-US" dirty="0">
                <a:latin typeface="Trebuchet MS" panose="020B0603020202020204" pitchFamily="34" charset="0"/>
              </a:rPr>
            </a:br>
            <a:r>
              <a:rPr lang="en-US" dirty="0">
                <a:latin typeface="Trebuchet MS" panose="020B0603020202020204" pitchFamily="34" charset="0"/>
              </a:rPr>
              <a:t>4300 Cherry Creek Drive South</a:t>
            </a:r>
            <a:br>
              <a:rPr lang="en-US" dirty="0">
                <a:latin typeface="Trebuchet MS" panose="020B0603020202020204" pitchFamily="34" charset="0"/>
              </a:rPr>
            </a:br>
            <a:r>
              <a:rPr lang="en-US" dirty="0">
                <a:latin typeface="Trebuchet MS" panose="020B0603020202020204" pitchFamily="34" charset="0"/>
              </a:rPr>
              <a:t>Denver, CO 80246</a:t>
            </a:r>
          </a:p>
          <a:p>
            <a:r>
              <a:rPr lang="en-US" dirty="0">
                <a:latin typeface="Trebuchet MS" panose="020B0603020202020204" pitchFamily="34" charset="0"/>
              </a:rPr>
              <a:t>​Receive written status notification after 30-day processing.</a:t>
            </a:r>
          </a:p>
        </p:txBody>
      </p:sp>
    </p:spTree>
    <p:extLst>
      <p:ext uri="{BB962C8B-B14F-4D97-AF65-F5344CB8AC3E}">
        <p14:creationId xmlns:p14="http://schemas.microsoft.com/office/powerpoint/2010/main" val="3828168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0048" y="792638"/>
            <a:ext cx="9666514" cy="1325563"/>
          </a:xfrm>
        </p:spPr>
        <p:txBody>
          <a:bodyPr/>
          <a:lstStyle/>
          <a:p>
            <a:pPr algn="ctr"/>
            <a:r>
              <a:rPr lang="en-US" dirty="0">
                <a:latin typeface="Trebuchet MS" panose="020B0603020202020204" pitchFamily="34" charset="0"/>
              </a:rPr>
              <a:t>Step 5: Write Your Policies and Procedures</a:t>
            </a:r>
          </a:p>
        </p:txBody>
      </p:sp>
      <p:sp>
        <p:nvSpPr>
          <p:cNvPr id="3" name="Content Placeholder 2"/>
          <p:cNvSpPr>
            <a:spLocks noGrp="1"/>
          </p:cNvSpPr>
          <p:nvPr>
            <p:ph idx="1"/>
          </p:nvPr>
        </p:nvSpPr>
        <p:spPr>
          <a:xfrm>
            <a:off x="244434" y="2315688"/>
            <a:ext cx="11678392" cy="3863045"/>
          </a:xfrm>
        </p:spPr>
        <p:txBody>
          <a:bodyPr>
            <a:normAutofit/>
          </a:bodyPr>
          <a:lstStyle/>
          <a:p>
            <a:r>
              <a:rPr lang="en-US" dirty="0">
                <a:latin typeface="Trebuchet MS" panose="020B0603020202020204" pitchFamily="34" charset="0"/>
              </a:rPr>
              <a:t>There are different provider levels and if you are applying for Level 1 you do not need to write policies and procedures, whereas if you are applying for level 2/3 you will need to complete this.  </a:t>
            </a:r>
          </a:p>
          <a:p>
            <a:r>
              <a:rPr lang="en-US" dirty="0">
                <a:latin typeface="Trebuchet MS" panose="020B0603020202020204" pitchFamily="34" charset="0"/>
              </a:rPr>
              <a:t>Applicants applying to provide the following services must submit the policies and procedures with the initial Program Approval application:</a:t>
            </a:r>
          </a:p>
          <a:p>
            <a:pPr lvl="2"/>
            <a:r>
              <a:rPr lang="en-US" dirty="0">
                <a:latin typeface="Trebuchet MS" panose="020B0603020202020204" pitchFamily="34" charset="0"/>
              </a:rPr>
              <a:t>Residential Habilitation (Group Residential Supports &amp; Services and Individual RSS)</a:t>
            </a:r>
          </a:p>
          <a:p>
            <a:pPr lvl="2"/>
            <a:r>
              <a:rPr lang="en-US" dirty="0">
                <a:latin typeface="Trebuchet MS" panose="020B0603020202020204" pitchFamily="34" charset="0"/>
              </a:rPr>
              <a:t>Day Habilitation </a:t>
            </a:r>
          </a:p>
          <a:p>
            <a:pPr lvl="2"/>
            <a:r>
              <a:rPr lang="en-US" dirty="0">
                <a:latin typeface="Trebuchet MS" panose="020B0603020202020204" pitchFamily="34" charset="0"/>
              </a:rPr>
              <a:t>Supported Living Services or Children’s Extensive Support Services </a:t>
            </a:r>
          </a:p>
          <a:p>
            <a:pPr lvl="2"/>
            <a:r>
              <a:rPr lang="en-US" dirty="0">
                <a:latin typeface="Trebuchet MS" panose="020B0603020202020204" pitchFamily="34" charset="0"/>
              </a:rPr>
              <a:t>Behavioral Supports</a:t>
            </a:r>
          </a:p>
          <a:p>
            <a:endParaRPr lang="en-US" dirty="0">
              <a:latin typeface="Trebuchet MS" panose="020B0603020202020204" pitchFamily="34" charset="0"/>
            </a:endParaRPr>
          </a:p>
        </p:txBody>
      </p:sp>
    </p:spTree>
    <p:extLst>
      <p:ext uri="{BB962C8B-B14F-4D97-AF65-F5344CB8AC3E}">
        <p14:creationId xmlns:p14="http://schemas.microsoft.com/office/powerpoint/2010/main" val="2638419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6377"/>
            <a:ext cx="10515600" cy="1325563"/>
          </a:xfrm>
        </p:spPr>
        <p:txBody>
          <a:bodyPr/>
          <a:lstStyle/>
          <a:p>
            <a:pPr algn="ctr"/>
            <a:r>
              <a:rPr lang="en-US" dirty="0">
                <a:latin typeface="Trebuchet MS" panose="020B0603020202020204" pitchFamily="34" charset="0"/>
              </a:rPr>
              <a:t>Policies and Procedures</a:t>
            </a:r>
            <a:br>
              <a:rPr lang="en-US" dirty="0">
                <a:latin typeface="Trebuchet MS" panose="020B0603020202020204" pitchFamily="34" charset="0"/>
              </a:rPr>
            </a:br>
            <a:r>
              <a:rPr lang="en-US" sz="3600" dirty="0">
                <a:latin typeface="Trebuchet MS" panose="020B0603020202020204" pitchFamily="34" charset="0"/>
              </a:rPr>
              <a:t>(from CDPHE presentation)</a:t>
            </a:r>
            <a:endParaRPr lang="en-US" dirty="0">
              <a:latin typeface="Trebuchet MS" panose="020B0603020202020204" pitchFamily="34" charset="0"/>
            </a:endParaRPr>
          </a:p>
        </p:txBody>
      </p:sp>
      <p:sp>
        <p:nvSpPr>
          <p:cNvPr id="4" name="Content Placeholder 2"/>
          <p:cNvSpPr>
            <a:spLocks noGrp="1"/>
          </p:cNvSpPr>
          <p:nvPr>
            <p:ph idx="1"/>
          </p:nvPr>
        </p:nvSpPr>
        <p:spPr>
          <a:xfrm>
            <a:off x="274320" y="1659376"/>
            <a:ext cx="11722608" cy="4867783"/>
          </a:xfrm>
        </p:spPr>
        <p:txBody>
          <a:bodyPr>
            <a:normAutofit fontScale="85000" lnSpcReduction="20000"/>
          </a:bodyPr>
          <a:lstStyle/>
          <a:p>
            <a:r>
              <a:rPr lang="en-US" dirty="0">
                <a:latin typeface="Trebuchet MS" panose="020B0603020202020204" pitchFamily="34" charset="0"/>
              </a:rPr>
              <a:t>Dispute Resolution </a:t>
            </a:r>
          </a:p>
          <a:p>
            <a:pPr lvl="1"/>
            <a:r>
              <a:rPr lang="en-US" dirty="0">
                <a:latin typeface="Trebuchet MS" panose="020B0603020202020204" pitchFamily="34" charset="0"/>
              </a:rPr>
              <a:t>2 CCR 503-1 Section 16.322 and Title 27-10.5-107 C.R.S.</a:t>
            </a:r>
          </a:p>
          <a:p>
            <a:r>
              <a:rPr lang="en-US" dirty="0">
                <a:latin typeface="Trebuchet MS" panose="020B0603020202020204" pitchFamily="34" charset="0"/>
              </a:rPr>
              <a:t>Grievances </a:t>
            </a:r>
            <a:endParaRPr lang="fr-FR" dirty="0">
              <a:latin typeface="Trebuchet MS" panose="020B0603020202020204" pitchFamily="34" charset="0"/>
            </a:endParaRPr>
          </a:p>
          <a:p>
            <a:pPr lvl="1"/>
            <a:r>
              <a:rPr lang="fr-FR" dirty="0">
                <a:latin typeface="Trebuchet MS" panose="020B0603020202020204" pitchFamily="34" charset="0"/>
              </a:rPr>
              <a:t>2 CCR 503-1 Section 16.326</a:t>
            </a:r>
          </a:p>
          <a:p>
            <a:r>
              <a:rPr lang="en-US" dirty="0">
                <a:latin typeface="Trebuchet MS" panose="020B0603020202020204" pitchFamily="34" charset="0"/>
              </a:rPr>
              <a:t>Incident reporting </a:t>
            </a:r>
          </a:p>
          <a:p>
            <a:pPr lvl="1"/>
            <a:r>
              <a:rPr lang="en-US" dirty="0">
                <a:latin typeface="Trebuchet MS" panose="020B0603020202020204" pitchFamily="34" charset="0"/>
              </a:rPr>
              <a:t>2 CCR 503-1 Section 16.560</a:t>
            </a:r>
          </a:p>
          <a:p>
            <a:r>
              <a:rPr lang="en-US" dirty="0">
                <a:latin typeface="Trebuchet MS" panose="020B0603020202020204" pitchFamily="34" charset="0"/>
              </a:rPr>
              <a:t>Mistreatment, Abuse, Neglect and Exploitation</a:t>
            </a:r>
          </a:p>
          <a:p>
            <a:pPr lvl="1"/>
            <a:r>
              <a:rPr lang="en-US" dirty="0">
                <a:latin typeface="Trebuchet MS" panose="020B0603020202020204" pitchFamily="34" charset="0"/>
              </a:rPr>
              <a:t>2 CCR 503-1 Section 16.580 and Title 27-10.5-115 C.R.S.</a:t>
            </a:r>
          </a:p>
          <a:p>
            <a:r>
              <a:rPr lang="en-US" dirty="0">
                <a:latin typeface="Trebuchet MS" panose="020B0603020202020204" pitchFamily="34" charset="0"/>
              </a:rPr>
              <a:t>Personal Needs Funds (As applicable) </a:t>
            </a:r>
          </a:p>
          <a:p>
            <a:pPr lvl="1"/>
            <a:r>
              <a:rPr lang="en-US" dirty="0">
                <a:latin typeface="Trebuchet MS" panose="020B0603020202020204" pitchFamily="34" charset="0"/>
              </a:rPr>
              <a:t>2 CCR 503-1 Section 16.622 B5 and Title 25.5-6-411 C.R.S.</a:t>
            </a:r>
          </a:p>
          <a:p>
            <a:pPr lvl="1"/>
            <a:r>
              <a:rPr lang="en-US" dirty="0">
                <a:latin typeface="Trebuchet MS" panose="020B0603020202020204" pitchFamily="34" charset="0"/>
              </a:rPr>
              <a:t>Refer to the PNF Manual, 2002 in order to complete</a:t>
            </a:r>
          </a:p>
          <a:p>
            <a:r>
              <a:rPr lang="en-US" dirty="0">
                <a:latin typeface="Trebuchet MS" panose="020B0603020202020204" pitchFamily="34" charset="0"/>
              </a:rPr>
              <a:t>Rights of persons receiving services</a:t>
            </a:r>
          </a:p>
          <a:p>
            <a:pPr lvl="1"/>
            <a:r>
              <a:rPr lang="en-US" dirty="0">
                <a:latin typeface="Trebuchet MS" panose="020B0603020202020204" pitchFamily="34" charset="0"/>
              </a:rPr>
              <a:t>2 CCR 503-1 Section 16.310 through 16.312 and Title 27-10.5-112-123 and128 C.R.S.</a:t>
            </a:r>
          </a:p>
          <a:p>
            <a:r>
              <a:rPr lang="en-US" dirty="0">
                <a:latin typeface="Trebuchet MS" panose="020B0603020202020204" pitchFamily="34" charset="0"/>
              </a:rPr>
              <a:t>Use of physical restraint</a:t>
            </a:r>
          </a:p>
          <a:p>
            <a:pPr lvl="1"/>
            <a:r>
              <a:rPr lang="en-US" dirty="0">
                <a:latin typeface="Trebuchet MS" panose="020B0603020202020204" pitchFamily="34" charset="0"/>
              </a:rPr>
              <a:t>2 CCR 503-1 Section 16.530 and C.R.S. 27-10.5-115(8)</a:t>
            </a:r>
          </a:p>
          <a:p>
            <a:pPr lvl="1"/>
            <a:endParaRPr lang="en-US" dirty="0">
              <a:latin typeface="Trebuchet MS" panose="020B0603020202020204" pitchFamily="34" charset="0"/>
            </a:endParaRPr>
          </a:p>
          <a:p>
            <a:endParaRPr lang="en-US" dirty="0">
              <a:latin typeface="Trebuchet MS" panose="020B0603020202020204" pitchFamily="34" charset="0"/>
            </a:endParaRPr>
          </a:p>
        </p:txBody>
      </p:sp>
    </p:spTree>
    <p:extLst>
      <p:ext uri="{BB962C8B-B14F-4D97-AF65-F5344CB8AC3E}">
        <p14:creationId xmlns:p14="http://schemas.microsoft.com/office/powerpoint/2010/main" val="554666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en-US" dirty="0">
                <a:latin typeface="Trebuchet MS" panose="020B0603020202020204" pitchFamily="34" charset="0"/>
              </a:rPr>
              <a:t>Policies and Procedures</a:t>
            </a:r>
            <a:br>
              <a:rPr lang="en-US" dirty="0">
                <a:latin typeface="Trebuchet MS" panose="020B0603020202020204" pitchFamily="34" charset="0"/>
              </a:rPr>
            </a:br>
            <a:r>
              <a:rPr lang="en-US" sz="3600" dirty="0">
                <a:latin typeface="Trebuchet MS" panose="020B0603020202020204" pitchFamily="34" charset="0"/>
              </a:rPr>
              <a:t>(from CDPHE presentation)</a:t>
            </a:r>
            <a:endParaRPr lang="en-US" dirty="0">
              <a:latin typeface="Trebuchet MS" panose="020B0603020202020204" pitchFamily="34" charset="0"/>
            </a:endParaRPr>
          </a:p>
        </p:txBody>
      </p:sp>
      <p:sp>
        <p:nvSpPr>
          <p:cNvPr id="3" name="Content Placeholder 2"/>
          <p:cNvSpPr>
            <a:spLocks noGrp="1"/>
          </p:cNvSpPr>
          <p:nvPr>
            <p:ph idx="1"/>
          </p:nvPr>
        </p:nvSpPr>
        <p:spPr/>
        <p:txBody>
          <a:bodyPr/>
          <a:lstStyle/>
          <a:p>
            <a:r>
              <a:rPr lang="en-US" dirty="0">
                <a:latin typeface="Trebuchet MS" panose="020B0603020202020204" pitchFamily="34" charset="0"/>
              </a:rPr>
              <a:t>Use of Emergency Control Procedures (ECP)</a:t>
            </a:r>
          </a:p>
          <a:p>
            <a:pPr lvl="1"/>
            <a:r>
              <a:rPr lang="en-US" dirty="0">
                <a:latin typeface="Trebuchet MS" panose="020B0603020202020204" pitchFamily="34" charset="0"/>
              </a:rPr>
              <a:t>2 CCR 503-1 Section 16.540 A1</a:t>
            </a:r>
          </a:p>
          <a:p>
            <a:r>
              <a:rPr lang="en-US" dirty="0">
                <a:latin typeface="Trebuchet MS" panose="020B0603020202020204" pitchFamily="34" charset="0"/>
              </a:rPr>
              <a:t>Use of Safety Control Procedures  (SCP)</a:t>
            </a:r>
          </a:p>
          <a:p>
            <a:pPr lvl="1"/>
            <a:r>
              <a:rPr lang="en-US" dirty="0">
                <a:latin typeface="Trebuchet MS" panose="020B0603020202020204" pitchFamily="34" charset="0"/>
              </a:rPr>
              <a:t>2 CCR 503-1 Section 16.540 B1</a:t>
            </a:r>
          </a:p>
          <a:p>
            <a:r>
              <a:rPr lang="en-US" dirty="0">
                <a:latin typeface="Trebuchet MS" panose="020B0603020202020204" pitchFamily="34" charset="0"/>
              </a:rPr>
              <a:t>Contact at DIDD for PASA Certification: </a:t>
            </a:r>
          </a:p>
          <a:p>
            <a:pPr marL="0" indent="0" algn="ctr">
              <a:buNone/>
            </a:pPr>
            <a:br>
              <a:rPr lang="en-US" dirty="0">
                <a:latin typeface="Trebuchet MS" panose="020B0603020202020204" pitchFamily="34" charset="0"/>
              </a:rPr>
            </a:br>
            <a:r>
              <a:rPr lang="en-US" dirty="0">
                <a:latin typeface="Trebuchet MS" panose="020B0603020202020204" pitchFamily="34" charset="0"/>
              </a:rPr>
              <a:t>DIDD Program Quality Program Approval and Certification</a:t>
            </a:r>
            <a:br>
              <a:rPr lang="en-US" dirty="0">
                <a:latin typeface="Trebuchet MS" panose="020B0603020202020204" pitchFamily="34" charset="0"/>
              </a:rPr>
            </a:br>
            <a:r>
              <a:rPr lang="en-US" dirty="0">
                <a:latin typeface="Trebuchet MS" panose="020B0603020202020204" pitchFamily="34" charset="0"/>
              </a:rPr>
              <a:t>Office: 303.692.2808</a:t>
            </a:r>
            <a:br>
              <a:rPr lang="en-US" dirty="0">
                <a:latin typeface="Trebuchet MS" panose="020B0603020202020204" pitchFamily="34" charset="0"/>
              </a:rPr>
            </a:br>
            <a:r>
              <a:rPr lang="en-US" dirty="0">
                <a:latin typeface="Trebuchet MS" panose="020B0603020202020204" pitchFamily="34" charset="0"/>
              </a:rPr>
              <a:t>Email: </a:t>
            </a:r>
            <a:r>
              <a:rPr lang="en-US" sz="2000" dirty="0">
                <a:solidFill>
                  <a:srgbClr val="00B0F0"/>
                </a:solidFill>
                <a:latin typeface="Trebuchet MS" panose="020B0603020202020204" pitchFamily="34" charset="0"/>
              </a:rPr>
              <a:t>cdhs_pasa_approvalcertification@state.co.us</a:t>
            </a:r>
            <a:r>
              <a:rPr lang="en-US" sz="2000" dirty="0">
                <a:latin typeface="Trebuchet MS" panose="020B0603020202020204" pitchFamily="34" charset="0"/>
              </a:rPr>
              <a:t> </a:t>
            </a:r>
          </a:p>
          <a:p>
            <a:pPr algn="ctr"/>
            <a:endParaRPr lang="en-US" sz="2000" dirty="0">
              <a:latin typeface="Trebuchet MS" panose="020B0603020202020204" pitchFamily="34" charset="0"/>
            </a:endParaRPr>
          </a:p>
          <a:p>
            <a:endParaRPr lang="en-US" dirty="0">
              <a:latin typeface="Trebuchet MS" panose="020B0603020202020204" pitchFamily="34" charset="0"/>
            </a:endParaRPr>
          </a:p>
        </p:txBody>
      </p:sp>
    </p:spTree>
    <p:extLst>
      <p:ext uri="{BB962C8B-B14F-4D97-AF65-F5344CB8AC3E}">
        <p14:creationId xmlns:p14="http://schemas.microsoft.com/office/powerpoint/2010/main" val="1380317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157" y="365127"/>
            <a:ext cx="9844644" cy="1325563"/>
          </a:xfrm>
        </p:spPr>
        <p:txBody>
          <a:bodyPr/>
          <a:lstStyle/>
          <a:p>
            <a:pPr algn="ctr"/>
            <a:r>
              <a:rPr lang="en-US" dirty="0">
                <a:latin typeface="Trebuchet MS" panose="020B0603020202020204" pitchFamily="34" charset="0"/>
              </a:rPr>
              <a:t>Step 6: Payroll and </a:t>
            </a:r>
            <a:br>
              <a:rPr lang="en-US" dirty="0">
                <a:latin typeface="Trebuchet MS" panose="020B0603020202020204" pitchFamily="34" charset="0"/>
              </a:rPr>
            </a:br>
            <a:r>
              <a:rPr lang="en-US" dirty="0">
                <a:latin typeface="Trebuchet MS" panose="020B0603020202020204" pitchFamily="34" charset="0"/>
              </a:rPr>
              <a:t>Administrative Tasks</a:t>
            </a:r>
          </a:p>
        </p:txBody>
      </p:sp>
      <p:sp>
        <p:nvSpPr>
          <p:cNvPr id="3" name="Content Placeholder 2"/>
          <p:cNvSpPr>
            <a:spLocks noGrp="1"/>
          </p:cNvSpPr>
          <p:nvPr>
            <p:ph idx="1"/>
          </p:nvPr>
        </p:nvSpPr>
        <p:spPr>
          <a:xfrm>
            <a:off x="717190" y="1825625"/>
            <a:ext cx="10636610" cy="4351338"/>
          </a:xfrm>
        </p:spPr>
        <p:txBody>
          <a:bodyPr>
            <a:normAutofit/>
          </a:bodyPr>
          <a:lstStyle/>
          <a:p>
            <a:r>
              <a:rPr lang="en-US" dirty="0">
                <a:latin typeface="Trebuchet MS" panose="020B0603020202020204" pitchFamily="34" charset="0"/>
              </a:rPr>
              <a:t>Understand the legal differences between contracting with someone to provide services and employing someone to provide services. </a:t>
            </a:r>
            <a:r>
              <a:rPr lang="en-US" dirty="0">
                <a:latin typeface="Trebuchet MS" panose="020B0603020202020204" pitchFamily="34" charset="0"/>
                <a:hlinkClick r:id="rId2"/>
              </a:rPr>
              <a:t>https://blog.dol.gov/2015/07/15/employee-or-independent-contractor/</a:t>
            </a:r>
            <a:endParaRPr lang="en-US" dirty="0">
              <a:latin typeface="Trebuchet MS" panose="020B0603020202020204" pitchFamily="34" charset="0"/>
            </a:endParaRPr>
          </a:p>
          <a:p>
            <a:r>
              <a:rPr lang="en-US" dirty="0">
                <a:latin typeface="Trebuchet MS" panose="020B0603020202020204" pitchFamily="34" charset="0"/>
              </a:rPr>
              <a:t>Understand that you will need to withhold and deposit state and federal income taxes and Social Security and Medicare for your employees</a:t>
            </a:r>
          </a:p>
          <a:p>
            <a:r>
              <a:rPr lang="en-US" dirty="0">
                <a:latin typeface="Trebuchet MS" panose="020B0603020202020204" pitchFamily="34" charset="0"/>
              </a:rPr>
              <a:t>If you are using contractors, you must file a 1099</a:t>
            </a:r>
          </a:p>
          <a:p>
            <a:r>
              <a:rPr lang="en-US" dirty="0">
                <a:latin typeface="Trebuchet MS" panose="020B0603020202020204" pitchFamily="34" charset="0"/>
              </a:rPr>
              <a:t>If you have employees, you will need to pay unemployment taxes and Workers Compensation</a:t>
            </a:r>
          </a:p>
          <a:p>
            <a:endParaRPr lang="en-US" dirty="0">
              <a:latin typeface="Trebuchet MS" panose="020B0603020202020204" pitchFamily="34" charset="0"/>
            </a:endParaRPr>
          </a:p>
          <a:p>
            <a:endParaRPr lang="en-US" dirty="0">
              <a:latin typeface="Trebuchet MS" panose="020B0603020202020204" pitchFamily="34" charset="0"/>
            </a:endParaRPr>
          </a:p>
        </p:txBody>
      </p:sp>
    </p:spTree>
    <p:extLst>
      <p:ext uri="{BB962C8B-B14F-4D97-AF65-F5344CB8AC3E}">
        <p14:creationId xmlns:p14="http://schemas.microsoft.com/office/powerpoint/2010/main" val="3141761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4553" y="323355"/>
            <a:ext cx="2866902" cy="1325563"/>
          </a:xfrm>
        </p:spPr>
        <p:txBody>
          <a:bodyPr/>
          <a:lstStyle/>
          <a:p>
            <a:r>
              <a:rPr lang="en-US" dirty="0">
                <a:latin typeface="Trebuchet MS" panose="020B0603020202020204" pitchFamily="34" charset="0"/>
              </a:rPr>
              <a:t>Objectives</a:t>
            </a:r>
          </a:p>
        </p:txBody>
      </p:sp>
      <p:sp>
        <p:nvSpPr>
          <p:cNvPr id="3" name="Content Placeholder 2"/>
          <p:cNvSpPr>
            <a:spLocks noGrp="1"/>
          </p:cNvSpPr>
          <p:nvPr>
            <p:ph idx="1"/>
          </p:nvPr>
        </p:nvSpPr>
        <p:spPr>
          <a:xfrm>
            <a:off x="449706" y="1648918"/>
            <a:ext cx="11461245" cy="4722917"/>
          </a:xfrm>
        </p:spPr>
        <p:txBody>
          <a:bodyPr>
            <a:normAutofit fontScale="92500" lnSpcReduction="10000"/>
          </a:bodyPr>
          <a:lstStyle/>
          <a:p>
            <a:r>
              <a:rPr lang="en-US" dirty="0">
                <a:latin typeface="Trebuchet MS" panose="020B0603020202020204" pitchFamily="34" charset="0"/>
              </a:rPr>
              <a:t>Disclaimer</a:t>
            </a:r>
          </a:p>
          <a:p>
            <a:r>
              <a:rPr lang="en-US" dirty="0">
                <a:latin typeface="Trebuchet MS" panose="020B0603020202020204" pitchFamily="34" charset="0"/>
              </a:rPr>
              <a:t>Why you should watch this video</a:t>
            </a:r>
          </a:p>
          <a:p>
            <a:r>
              <a:rPr lang="en-US" dirty="0">
                <a:latin typeface="Trebuchet MS" panose="020B0603020202020204" pitchFamily="34" charset="0"/>
              </a:rPr>
              <a:t>What is a PASA?</a:t>
            </a:r>
          </a:p>
          <a:p>
            <a:r>
              <a:rPr lang="en-US" dirty="0">
                <a:latin typeface="Trebuchet MS" panose="020B0603020202020204" pitchFamily="34" charset="0"/>
              </a:rPr>
              <a:t>What are the responsibilities of a Family PASA?</a:t>
            </a:r>
          </a:p>
          <a:p>
            <a:r>
              <a:rPr lang="en-US" dirty="0">
                <a:latin typeface="Trebuchet MS" panose="020B0603020202020204" pitchFamily="34" charset="0"/>
              </a:rPr>
              <a:t>What is required to become a Family PASA?</a:t>
            </a:r>
          </a:p>
          <a:p>
            <a:r>
              <a:rPr lang="en-US" dirty="0">
                <a:latin typeface="Trebuchet MS" panose="020B0603020202020204" pitchFamily="34" charset="0"/>
              </a:rPr>
              <a:t>Getting started</a:t>
            </a:r>
          </a:p>
          <a:p>
            <a:r>
              <a:rPr lang="en-US" dirty="0">
                <a:latin typeface="Trebuchet MS" panose="020B0603020202020204" pitchFamily="34" charset="0"/>
              </a:rPr>
              <a:t>Writing Policies and Procedures</a:t>
            </a:r>
          </a:p>
          <a:p>
            <a:r>
              <a:rPr lang="en-US" dirty="0">
                <a:latin typeface="Trebuchet MS" panose="020B0603020202020204" pitchFamily="34" charset="0"/>
              </a:rPr>
              <a:t>Administration (You are a small  business!  How will you handle payroll, human resources, human rights of individuals that you serve, transportation for your loved one, etc.)</a:t>
            </a:r>
          </a:p>
          <a:p>
            <a:r>
              <a:rPr lang="en-US" dirty="0">
                <a:latin typeface="Trebuchet MS" panose="020B0603020202020204" pitchFamily="34" charset="0"/>
              </a:rPr>
              <a:t>Sustainability for the future</a:t>
            </a:r>
          </a:p>
        </p:txBody>
      </p:sp>
    </p:spTree>
    <p:extLst>
      <p:ext uri="{BB962C8B-B14F-4D97-AF65-F5344CB8AC3E}">
        <p14:creationId xmlns:p14="http://schemas.microsoft.com/office/powerpoint/2010/main" val="1314131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804" y="365127"/>
            <a:ext cx="8015845" cy="1325563"/>
          </a:xfrm>
        </p:spPr>
        <p:txBody>
          <a:bodyPr/>
          <a:lstStyle/>
          <a:p>
            <a:pPr algn="ctr"/>
            <a:r>
              <a:rPr lang="en-US" dirty="0">
                <a:latin typeface="Trebuchet MS" panose="020B0603020202020204" pitchFamily="34" charset="0"/>
              </a:rPr>
              <a:t>Step 6: Payroll and </a:t>
            </a:r>
            <a:br>
              <a:rPr lang="en-US" dirty="0">
                <a:latin typeface="Trebuchet MS" panose="020B0603020202020204" pitchFamily="34" charset="0"/>
              </a:rPr>
            </a:br>
            <a:r>
              <a:rPr lang="en-US" dirty="0">
                <a:latin typeface="Trebuchet MS" panose="020B0603020202020204" pitchFamily="34" charset="0"/>
              </a:rPr>
              <a:t>Administrative Tasks</a:t>
            </a:r>
          </a:p>
        </p:txBody>
      </p:sp>
      <p:sp>
        <p:nvSpPr>
          <p:cNvPr id="3" name="Content Placeholder 2"/>
          <p:cNvSpPr>
            <a:spLocks noGrp="1"/>
          </p:cNvSpPr>
          <p:nvPr>
            <p:ph idx="1"/>
          </p:nvPr>
        </p:nvSpPr>
        <p:spPr>
          <a:xfrm>
            <a:off x="273132" y="1825625"/>
            <a:ext cx="11685320" cy="4351338"/>
          </a:xfrm>
        </p:spPr>
        <p:txBody>
          <a:bodyPr>
            <a:normAutofit/>
          </a:bodyPr>
          <a:lstStyle/>
          <a:p>
            <a:r>
              <a:rPr lang="en-US" dirty="0">
                <a:latin typeface="Trebuchet MS" panose="020B0603020202020204" pitchFamily="34" charset="0"/>
              </a:rPr>
              <a:t>Will you do all these payroll tasks yourself or hire someone to do it for you?  If you hire, what is the cost?</a:t>
            </a:r>
          </a:p>
          <a:p>
            <a:r>
              <a:rPr lang="en-US" dirty="0">
                <a:latin typeface="Trebuchet MS" panose="020B0603020202020204" pitchFamily="34" charset="0"/>
              </a:rPr>
              <a:t>Your company will have to file an annual tax return with the state and federal government.  Who will file the tax return?  How much will it cost?</a:t>
            </a:r>
          </a:p>
          <a:p>
            <a:r>
              <a:rPr lang="en-US" dirty="0">
                <a:latin typeface="Trebuchet MS" panose="020B0603020202020204" pitchFamily="34" charset="0"/>
              </a:rPr>
              <a:t>Personnel files need to be kept up to date with documentation of training, background checks, driving records etc.  Whatever is documented in your policies.  Who will maintain these files?</a:t>
            </a:r>
          </a:p>
          <a:p>
            <a:r>
              <a:rPr lang="en-US" dirty="0">
                <a:latin typeface="Trebuchet MS" panose="020B0603020202020204" pitchFamily="34" charset="0"/>
              </a:rPr>
              <a:t>Staff performance reviews – who will do these and how will they be documented?</a:t>
            </a:r>
          </a:p>
          <a:p>
            <a:endParaRPr lang="en-US" dirty="0">
              <a:latin typeface="Trebuchet MS" panose="020B0603020202020204" pitchFamily="34" charset="0"/>
            </a:endParaRPr>
          </a:p>
          <a:p>
            <a:endParaRPr lang="en-US" dirty="0">
              <a:latin typeface="Trebuchet MS" panose="020B0603020202020204" pitchFamily="34" charset="0"/>
            </a:endParaRPr>
          </a:p>
        </p:txBody>
      </p:sp>
    </p:spTree>
    <p:extLst>
      <p:ext uri="{BB962C8B-B14F-4D97-AF65-F5344CB8AC3E}">
        <p14:creationId xmlns:p14="http://schemas.microsoft.com/office/powerpoint/2010/main" val="1392932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7564" y="365127"/>
            <a:ext cx="6745184" cy="1325563"/>
          </a:xfrm>
        </p:spPr>
        <p:txBody>
          <a:bodyPr/>
          <a:lstStyle/>
          <a:p>
            <a:pPr algn="ctr"/>
            <a:r>
              <a:rPr lang="en-US" dirty="0">
                <a:latin typeface="Trebuchet MS" panose="020B0603020202020204" pitchFamily="34" charset="0"/>
              </a:rPr>
              <a:t>Step 7: Training for Staff and Documentation</a:t>
            </a:r>
          </a:p>
        </p:txBody>
      </p:sp>
      <p:sp>
        <p:nvSpPr>
          <p:cNvPr id="3" name="Content Placeholder 2"/>
          <p:cNvSpPr>
            <a:spLocks noGrp="1"/>
          </p:cNvSpPr>
          <p:nvPr>
            <p:ph idx="1"/>
          </p:nvPr>
        </p:nvSpPr>
        <p:spPr>
          <a:xfrm>
            <a:off x="261257" y="1825625"/>
            <a:ext cx="11614068" cy="4351338"/>
          </a:xfrm>
        </p:spPr>
        <p:txBody>
          <a:bodyPr>
            <a:normAutofit lnSpcReduction="10000"/>
          </a:bodyPr>
          <a:lstStyle/>
          <a:p>
            <a:r>
              <a:rPr lang="en-US" dirty="0">
                <a:latin typeface="Trebuchet MS" panose="020B0603020202020204" pitchFamily="34" charset="0"/>
              </a:rPr>
              <a:t>This needs to be included in your policies and procedures</a:t>
            </a:r>
          </a:p>
          <a:p>
            <a:r>
              <a:rPr lang="en-US" dirty="0">
                <a:latin typeface="Trebuchet MS" panose="020B0603020202020204" pitchFamily="34" charset="0"/>
              </a:rPr>
              <a:t>The state will come out and check that you have documentation to support that the services have been provided</a:t>
            </a:r>
          </a:p>
          <a:p>
            <a:r>
              <a:rPr lang="en-US" dirty="0">
                <a:latin typeface="Trebuchet MS" panose="020B0603020202020204" pitchFamily="34" charset="0"/>
              </a:rPr>
              <a:t>There are minimum training guidelines for all IDD services.  Who will provide the training how will it be documented? What are the costs?</a:t>
            </a:r>
          </a:p>
          <a:p>
            <a:pPr lvl="1"/>
            <a:r>
              <a:rPr lang="en-US" dirty="0">
                <a:latin typeface="Trebuchet MS" panose="020B0603020202020204" pitchFamily="34" charset="0"/>
              </a:rPr>
              <a:t>CPR/First Aide</a:t>
            </a:r>
          </a:p>
          <a:p>
            <a:pPr lvl="1"/>
            <a:r>
              <a:rPr lang="en-US" dirty="0">
                <a:latin typeface="Trebuchet MS" panose="020B0603020202020204" pitchFamily="34" charset="0"/>
              </a:rPr>
              <a:t>Intro to Developmental Disabilities</a:t>
            </a:r>
          </a:p>
          <a:p>
            <a:pPr lvl="1"/>
            <a:r>
              <a:rPr lang="en-US" dirty="0">
                <a:latin typeface="Trebuchet MS" panose="020B0603020202020204" pitchFamily="34" charset="0"/>
              </a:rPr>
              <a:t>Mistreatment Abuse Neglect &amp; Exploitation</a:t>
            </a:r>
          </a:p>
          <a:p>
            <a:pPr lvl="1"/>
            <a:r>
              <a:rPr lang="en-US" dirty="0">
                <a:latin typeface="Trebuchet MS" panose="020B0603020202020204" pitchFamily="34" charset="0"/>
              </a:rPr>
              <a:t>Etc.</a:t>
            </a:r>
          </a:p>
          <a:p>
            <a:r>
              <a:rPr lang="en-US" dirty="0">
                <a:latin typeface="Trebuchet MS" panose="020B0603020202020204" pitchFamily="34" charset="0"/>
              </a:rPr>
              <a:t>Who will monitor to ensure that employees are providing appropriate paperwork? </a:t>
            </a:r>
          </a:p>
          <a:p>
            <a:endParaRPr lang="en-US" dirty="0">
              <a:latin typeface="Trebuchet MS" panose="020B0603020202020204" pitchFamily="34" charset="0"/>
            </a:endParaRPr>
          </a:p>
        </p:txBody>
      </p:sp>
    </p:spTree>
    <p:extLst>
      <p:ext uri="{BB962C8B-B14F-4D97-AF65-F5344CB8AC3E}">
        <p14:creationId xmlns:p14="http://schemas.microsoft.com/office/powerpoint/2010/main" val="3056789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558" y="365127"/>
            <a:ext cx="9216242" cy="1325563"/>
          </a:xfrm>
        </p:spPr>
        <p:txBody>
          <a:bodyPr/>
          <a:lstStyle/>
          <a:p>
            <a:r>
              <a:rPr lang="en-US" dirty="0">
                <a:latin typeface="Trebuchet MS" panose="020B0603020202020204" pitchFamily="34" charset="0"/>
              </a:rPr>
              <a:t>Step 8: Business Plan and Budget</a:t>
            </a:r>
          </a:p>
        </p:txBody>
      </p:sp>
      <p:sp>
        <p:nvSpPr>
          <p:cNvPr id="3" name="Content Placeholder 2"/>
          <p:cNvSpPr>
            <a:spLocks noGrp="1"/>
          </p:cNvSpPr>
          <p:nvPr>
            <p:ph idx="1"/>
          </p:nvPr>
        </p:nvSpPr>
        <p:spPr>
          <a:xfrm>
            <a:off x="190005" y="1825625"/>
            <a:ext cx="11756572" cy="4351338"/>
          </a:xfrm>
        </p:spPr>
        <p:txBody>
          <a:bodyPr>
            <a:normAutofit fontScale="92500" lnSpcReduction="10000"/>
          </a:bodyPr>
          <a:lstStyle/>
          <a:p>
            <a:r>
              <a:rPr lang="en-US" dirty="0">
                <a:latin typeface="Trebuchet MS" panose="020B0603020202020204" pitchFamily="34" charset="0"/>
              </a:rPr>
              <a:t>Your local Chamber of Commerce may have classes to teach you about business plans and budgets</a:t>
            </a:r>
          </a:p>
          <a:p>
            <a:r>
              <a:rPr lang="en-US" dirty="0">
                <a:latin typeface="Trebuchet MS" panose="020B0603020202020204" pitchFamily="34" charset="0"/>
              </a:rPr>
              <a:t>Budget</a:t>
            </a:r>
          </a:p>
          <a:p>
            <a:pPr lvl="1"/>
            <a:r>
              <a:rPr lang="en-US" dirty="0">
                <a:latin typeface="Trebuchet MS" panose="020B0603020202020204" pitchFamily="34" charset="0"/>
              </a:rPr>
              <a:t>Figure out the income for the business based on the Supports Intensity Scale score of the adult you are serving and the rates that will be paid for those services. The CES Waiver does not require a SIS score, but the rates are published for you to use for your budget. </a:t>
            </a:r>
            <a:r>
              <a:rPr lang="en-US" dirty="0">
                <a:latin typeface="Trebuchet MS" panose="020B0603020202020204" pitchFamily="34" charset="0"/>
                <a:hlinkClick r:id="rId2" invalidUrl="https://www.colorado.gov/pacific/sites/default/files/DIDD DD SLS CES TCM FY 15-16 Rate Schedule Updated.pdf"/>
              </a:rPr>
              <a:t>https://www.colorado.gov/pacific/sites/default/files/DIDD%20DD%20SLS%20CES%20TCM%20FY%2015-16%20Rate%20Schedule%20Updated.pdf</a:t>
            </a:r>
            <a:endParaRPr lang="en-US" dirty="0">
              <a:latin typeface="Trebuchet MS" panose="020B0603020202020204" pitchFamily="34" charset="0"/>
            </a:endParaRPr>
          </a:p>
          <a:p>
            <a:pPr lvl="1"/>
            <a:r>
              <a:rPr lang="en-US" dirty="0">
                <a:latin typeface="Trebuchet MS" panose="020B0603020202020204" pitchFamily="34" charset="0"/>
              </a:rPr>
              <a:t>Remember that if you are providing services under Supported Living Services that there are Service Plan Authorization Limits (SPAL)</a:t>
            </a:r>
          </a:p>
          <a:p>
            <a:pPr lvl="1"/>
            <a:r>
              <a:rPr lang="en-US" dirty="0">
                <a:latin typeface="Trebuchet MS" panose="020B0603020202020204" pitchFamily="34" charset="0"/>
              </a:rPr>
              <a:t>Then figure out expenses.  How much will you pay your employees, how many employees, don’t forget about taxes and insurance, and training costs.</a:t>
            </a:r>
          </a:p>
        </p:txBody>
      </p:sp>
    </p:spTree>
    <p:extLst>
      <p:ext uri="{BB962C8B-B14F-4D97-AF65-F5344CB8AC3E}">
        <p14:creationId xmlns:p14="http://schemas.microsoft.com/office/powerpoint/2010/main" val="3882526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2556" y="638260"/>
            <a:ext cx="9096499" cy="1325563"/>
          </a:xfrm>
        </p:spPr>
        <p:txBody>
          <a:bodyPr>
            <a:normAutofit fontScale="90000"/>
          </a:bodyPr>
          <a:lstStyle/>
          <a:p>
            <a:r>
              <a:rPr lang="en-US" dirty="0">
                <a:latin typeface="Trebuchet MS" panose="020B0603020202020204" pitchFamily="34" charset="0"/>
              </a:rPr>
              <a:t>Step 9: Human Rights Investigations, Transportation and Other Things You Haven’t Thought About…</a:t>
            </a:r>
          </a:p>
        </p:txBody>
      </p:sp>
      <p:sp>
        <p:nvSpPr>
          <p:cNvPr id="3" name="Content Placeholder 2"/>
          <p:cNvSpPr>
            <a:spLocks noGrp="1"/>
          </p:cNvSpPr>
          <p:nvPr>
            <p:ph idx="1"/>
          </p:nvPr>
        </p:nvSpPr>
        <p:spPr>
          <a:xfrm>
            <a:off x="190005" y="2280061"/>
            <a:ext cx="11804073" cy="4203866"/>
          </a:xfrm>
        </p:spPr>
        <p:txBody>
          <a:bodyPr>
            <a:normAutofit fontScale="92500" lnSpcReduction="10000"/>
          </a:bodyPr>
          <a:lstStyle/>
          <a:p>
            <a:r>
              <a:rPr lang="en-US" dirty="0">
                <a:latin typeface="Trebuchet MS" panose="020B0603020202020204" pitchFamily="34" charset="0"/>
              </a:rPr>
              <a:t>If the person you provide services for needs to be reviewed by the Human Rights Committee at the local CCB who in your agency will provide the documentation for this review?</a:t>
            </a:r>
          </a:p>
          <a:p>
            <a:r>
              <a:rPr lang="en-US" dirty="0">
                <a:latin typeface="Trebuchet MS" panose="020B0603020202020204" pitchFamily="34" charset="0"/>
              </a:rPr>
              <a:t>If the person you provide services for needs accessible transportation, how will this be provided?  How will they get from place to place?  If staff is providing transportation how will you ensure that they are safe drivers and the vehicle is safe?</a:t>
            </a:r>
          </a:p>
          <a:p>
            <a:r>
              <a:rPr lang="en-US" dirty="0">
                <a:latin typeface="Trebuchet MS" panose="020B0603020202020204" pitchFamily="34" charset="0"/>
              </a:rPr>
              <a:t>What happens if someone gets sick or goes on vacation?  Who will provide services then?  </a:t>
            </a:r>
          </a:p>
          <a:p>
            <a:r>
              <a:rPr lang="en-US" dirty="0">
                <a:latin typeface="Trebuchet MS" panose="020B0603020202020204" pitchFamily="34" charset="0"/>
              </a:rPr>
              <a:t>Succession planning – what happens if you can no longer administrate the PASA?</a:t>
            </a:r>
          </a:p>
        </p:txBody>
      </p:sp>
    </p:spTree>
    <p:extLst>
      <p:ext uri="{BB962C8B-B14F-4D97-AF65-F5344CB8AC3E}">
        <p14:creationId xmlns:p14="http://schemas.microsoft.com/office/powerpoint/2010/main" val="3847250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2" y="448252"/>
            <a:ext cx="9904021" cy="1325563"/>
          </a:xfrm>
        </p:spPr>
        <p:txBody>
          <a:bodyPr/>
          <a:lstStyle/>
          <a:p>
            <a:r>
              <a:rPr lang="en-US" dirty="0">
                <a:latin typeface="Trebuchet MS" panose="020B0603020202020204" pitchFamily="34" charset="0"/>
              </a:rPr>
              <a:t>Step 10: Prepared to be Overwhelmed</a:t>
            </a:r>
          </a:p>
        </p:txBody>
      </p:sp>
      <p:sp>
        <p:nvSpPr>
          <p:cNvPr id="3" name="Content Placeholder 2"/>
          <p:cNvSpPr>
            <a:spLocks noGrp="1"/>
          </p:cNvSpPr>
          <p:nvPr>
            <p:ph idx="1"/>
          </p:nvPr>
        </p:nvSpPr>
        <p:spPr>
          <a:xfrm>
            <a:off x="332509" y="1825625"/>
            <a:ext cx="11685320" cy="4351338"/>
          </a:xfrm>
        </p:spPr>
        <p:txBody>
          <a:bodyPr>
            <a:normAutofit/>
          </a:bodyPr>
          <a:lstStyle/>
          <a:p>
            <a:r>
              <a:rPr lang="en-US" dirty="0">
                <a:latin typeface="Trebuchet MS" panose="020B0603020202020204" pitchFamily="34" charset="0"/>
              </a:rPr>
              <a:t>This is not an easy to do</a:t>
            </a:r>
          </a:p>
          <a:p>
            <a:r>
              <a:rPr lang="en-US" dirty="0">
                <a:latin typeface="Trebuchet MS" panose="020B0603020202020204" pitchFamily="34" charset="0"/>
              </a:rPr>
              <a:t>It will take you time to complete this process</a:t>
            </a:r>
          </a:p>
          <a:p>
            <a:r>
              <a:rPr lang="en-US" dirty="0">
                <a:latin typeface="Trebuchet MS" panose="020B0603020202020204" pitchFamily="34" charset="0"/>
              </a:rPr>
              <a:t>If you do it one step at a time, you may be more successful</a:t>
            </a:r>
          </a:p>
          <a:p>
            <a:r>
              <a:rPr lang="en-US" dirty="0">
                <a:latin typeface="Trebuchet MS" panose="020B0603020202020204" pitchFamily="34" charset="0"/>
              </a:rPr>
              <a:t>Take time to take care of yourself during this process – rest, relax, take a bath, breathe, cocktails anyone?</a:t>
            </a:r>
          </a:p>
          <a:p>
            <a:r>
              <a:rPr lang="en-US" dirty="0">
                <a:latin typeface="Trebuchet MS" panose="020B0603020202020204" pitchFamily="34" charset="0"/>
              </a:rPr>
              <a:t>The Arc Arapahoe and Douglas is here to help with the IDD side of this application, but we are NOT experts in business law, taxes and insurance – please seek out assistance from small business resources like your local chamber of commerce and the Secretary of State.</a:t>
            </a:r>
          </a:p>
          <a:p>
            <a:endParaRPr lang="en-US" dirty="0">
              <a:latin typeface="Trebuchet MS" panose="020B0603020202020204" pitchFamily="34" charset="0"/>
            </a:endParaRPr>
          </a:p>
        </p:txBody>
      </p:sp>
    </p:spTree>
    <p:extLst>
      <p:ext uri="{BB962C8B-B14F-4D97-AF65-F5344CB8AC3E}">
        <p14:creationId xmlns:p14="http://schemas.microsoft.com/office/powerpoint/2010/main" val="2255805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3242" y="365127"/>
            <a:ext cx="7090558" cy="1325563"/>
          </a:xfrm>
        </p:spPr>
        <p:txBody>
          <a:bodyPr/>
          <a:lstStyle/>
          <a:p>
            <a:r>
              <a:rPr lang="en-US" dirty="0">
                <a:latin typeface="Trebuchet MS" panose="020B0603020202020204" pitchFamily="34" charset="0"/>
              </a:rPr>
              <a:t>Disclaimer</a:t>
            </a:r>
          </a:p>
        </p:txBody>
      </p:sp>
      <p:sp>
        <p:nvSpPr>
          <p:cNvPr id="3" name="Content Placeholder 2"/>
          <p:cNvSpPr>
            <a:spLocks noGrp="1"/>
          </p:cNvSpPr>
          <p:nvPr>
            <p:ph idx="1"/>
          </p:nvPr>
        </p:nvSpPr>
        <p:spPr/>
        <p:txBody>
          <a:bodyPr>
            <a:normAutofit lnSpcReduction="10000"/>
          </a:bodyPr>
          <a:lstStyle/>
          <a:p>
            <a:r>
              <a:rPr lang="en-US" dirty="0">
                <a:latin typeface="Trebuchet MS" panose="020B0603020202020204" pitchFamily="34" charset="0"/>
              </a:rPr>
              <a:t>This is an introductory presentation about understanding and starting a family operated Program Approved Service Agency (PASA) in Colorado.  All information is accurate as far as we know.  This workshop was developed in July 2016.  </a:t>
            </a:r>
          </a:p>
          <a:p>
            <a:r>
              <a:rPr lang="en-US" dirty="0">
                <a:latin typeface="Trebuchet MS" panose="020B0603020202020204" pitchFamily="34" charset="0"/>
              </a:rPr>
              <a:t>You may want to contact an attorney or your Chamber of Commerce to assist you with this process.  This training is not intended to give you all the tools you will need to create a business plan or how you want to create your business entity.  </a:t>
            </a:r>
          </a:p>
          <a:p>
            <a:r>
              <a:rPr lang="en-US" dirty="0">
                <a:latin typeface="Trebuchet MS" panose="020B0603020202020204" pitchFamily="34" charset="0"/>
              </a:rPr>
              <a:t>The Arc Arapahoe and Douglas is providing this information as a public service to families, you need to decide if this is right for you.  We endeavor to offer ideas not recommendations.</a:t>
            </a:r>
          </a:p>
        </p:txBody>
      </p:sp>
    </p:spTree>
    <p:extLst>
      <p:ext uri="{BB962C8B-B14F-4D97-AF65-F5344CB8AC3E}">
        <p14:creationId xmlns:p14="http://schemas.microsoft.com/office/powerpoint/2010/main" val="907317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0680" y="365127"/>
            <a:ext cx="9323119" cy="1325563"/>
          </a:xfrm>
        </p:spPr>
        <p:txBody>
          <a:bodyPr/>
          <a:lstStyle/>
          <a:p>
            <a:r>
              <a:rPr lang="en-US" dirty="0">
                <a:latin typeface="Trebuchet MS" panose="020B0603020202020204" pitchFamily="34" charset="0"/>
              </a:rPr>
              <a:t>Why Should You Watch This Video</a:t>
            </a:r>
          </a:p>
        </p:txBody>
      </p:sp>
      <p:sp>
        <p:nvSpPr>
          <p:cNvPr id="3" name="Content Placeholder 2"/>
          <p:cNvSpPr>
            <a:spLocks noGrp="1"/>
          </p:cNvSpPr>
          <p:nvPr>
            <p:ph idx="1"/>
          </p:nvPr>
        </p:nvSpPr>
        <p:spPr/>
        <p:txBody>
          <a:bodyPr/>
          <a:lstStyle/>
          <a:p>
            <a:r>
              <a:rPr lang="en-US" dirty="0">
                <a:latin typeface="Trebuchet MS" panose="020B0603020202020204" pitchFamily="34" charset="0"/>
              </a:rPr>
              <a:t>This video is the first part of an educational workshop on helping families understand how to create and manage their own PASA.  </a:t>
            </a:r>
          </a:p>
          <a:p>
            <a:r>
              <a:rPr lang="en-US" dirty="0">
                <a:latin typeface="Trebuchet MS" panose="020B0603020202020204" pitchFamily="34" charset="0"/>
              </a:rPr>
              <a:t>This video/ power point is intended as an overview of becoming a Family Owned PASA, with additional follow up and break out groups scheduled at The Arc Arapahoe and Douglas in 2017.  </a:t>
            </a:r>
          </a:p>
        </p:txBody>
      </p:sp>
    </p:spTree>
    <p:extLst>
      <p:ext uri="{BB962C8B-B14F-4D97-AF65-F5344CB8AC3E}">
        <p14:creationId xmlns:p14="http://schemas.microsoft.com/office/powerpoint/2010/main" val="292620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430" y="365127"/>
            <a:ext cx="7956469" cy="1325563"/>
          </a:xfrm>
        </p:spPr>
        <p:txBody>
          <a:bodyPr/>
          <a:lstStyle/>
          <a:p>
            <a:pPr algn="ctr"/>
            <a:r>
              <a:rPr lang="en-US" dirty="0">
                <a:latin typeface="Trebuchet MS" panose="020B0603020202020204" pitchFamily="34" charset="0"/>
              </a:rPr>
              <a:t>Program Approved Service Agency (PASA) </a:t>
            </a:r>
          </a:p>
        </p:txBody>
      </p:sp>
      <p:sp>
        <p:nvSpPr>
          <p:cNvPr id="3" name="Content Placeholder 2"/>
          <p:cNvSpPr>
            <a:spLocks noGrp="1"/>
          </p:cNvSpPr>
          <p:nvPr>
            <p:ph idx="1"/>
          </p:nvPr>
        </p:nvSpPr>
        <p:spPr>
          <a:xfrm>
            <a:off x="419726" y="1825625"/>
            <a:ext cx="11467475" cy="4351338"/>
          </a:xfrm>
        </p:spPr>
        <p:txBody>
          <a:bodyPr>
            <a:normAutofit fontScale="92500" lnSpcReduction="10000"/>
          </a:bodyPr>
          <a:lstStyle/>
          <a:p>
            <a:r>
              <a:rPr lang="en-US" dirty="0">
                <a:latin typeface="Trebuchet MS" panose="020B0603020202020204" pitchFamily="34" charset="0"/>
              </a:rPr>
              <a:t>Creating your own PASA is essentially creating your own small business to provide services and supports for your loved one.  </a:t>
            </a:r>
          </a:p>
          <a:p>
            <a:r>
              <a:rPr lang="en-US" dirty="0">
                <a:latin typeface="Trebuchet MS" panose="020B0603020202020204" pitchFamily="34" charset="0"/>
              </a:rPr>
              <a:t>Creating your own PASA is NOT the same thing as Consumer Directed Attendant Support (CDASS) or Family Caregiver.  In creating your own PASA you are responsible for hiring qualified staff to provide the services you choose to provide based on rules and regulations.  For example: If you are providing Behavioral Services, you would need to hire someone who is qualified (according to the waiver) to provide this service, such as an ABA therapist.  </a:t>
            </a:r>
          </a:p>
          <a:p>
            <a:r>
              <a:rPr lang="en-US" dirty="0">
                <a:latin typeface="Trebuchet MS" panose="020B0603020202020204" pitchFamily="34" charset="0"/>
              </a:rPr>
              <a:t>Becoming a PASA makes you a Medicaid provider and as a result you agree to accept Medicaid rates to provide that service.  You cannot accept “extra” funding from your clients/ customers to provide the service.  </a:t>
            </a:r>
          </a:p>
        </p:txBody>
      </p:sp>
    </p:spTree>
    <p:extLst>
      <p:ext uri="{BB962C8B-B14F-4D97-AF65-F5344CB8AC3E}">
        <p14:creationId xmlns:p14="http://schemas.microsoft.com/office/powerpoint/2010/main" val="1882071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061" y="305752"/>
            <a:ext cx="7897091" cy="1325563"/>
          </a:xfrm>
        </p:spPr>
        <p:txBody>
          <a:bodyPr/>
          <a:lstStyle/>
          <a:p>
            <a:pPr algn="ctr"/>
            <a:r>
              <a:rPr lang="en-US" dirty="0">
                <a:latin typeface="Trebuchet MS" panose="020B0603020202020204" pitchFamily="34" charset="0"/>
              </a:rPr>
              <a:t>Program Approved Service Agency (PASA)</a:t>
            </a:r>
          </a:p>
        </p:txBody>
      </p:sp>
      <p:sp>
        <p:nvSpPr>
          <p:cNvPr id="3" name="Content Placeholder 2"/>
          <p:cNvSpPr>
            <a:spLocks noGrp="1"/>
          </p:cNvSpPr>
          <p:nvPr>
            <p:ph idx="1"/>
          </p:nvPr>
        </p:nvSpPr>
        <p:spPr>
          <a:xfrm>
            <a:off x="464696" y="1528998"/>
            <a:ext cx="11467475" cy="5066674"/>
          </a:xfrm>
        </p:spPr>
        <p:txBody>
          <a:bodyPr>
            <a:normAutofit/>
          </a:bodyPr>
          <a:lstStyle/>
          <a:p>
            <a:r>
              <a:rPr lang="en-US" dirty="0">
                <a:latin typeface="Trebuchet MS" panose="020B0603020202020204" pitchFamily="34" charset="0"/>
              </a:rPr>
              <a:t>Like any small business you want to create a budget, determine what services you want to provide, decide if you are qualified or willing to hire qualified staff to provide that service, understand the rates you will get to pay staff.  We recommend that you click on “Full Text of the Current Waiver” and read the appendixes.  </a:t>
            </a:r>
          </a:p>
          <a:p>
            <a:pPr lvl="1"/>
            <a:r>
              <a:rPr lang="en-US" dirty="0">
                <a:latin typeface="Trebuchet MS" panose="020B0603020202020204" pitchFamily="34" charset="0"/>
              </a:rPr>
              <a:t>For complete information about the IDD waivers please click on the links below and read them carefully.</a:t>
            </a:r>
          </a:p>
          <a:p>
            <a:pPr lvl="2"/>
            <a:r>
              <a:rPr lang="en-US" dirty="0">
                <a:latin typeface="Trebuchet MS" panose="020B0603020202020204" pitchFamily="34" charset="0"/>
              </a:rPr>
              <a:t>Children’s Extensive Support (CES) Wavier</a:t>
            </a:r>
          </a:p>
          <a:p>
            <a:pPr lvl="2"/>
            <a:r>
              <a:rPr lang="en-US" dirty="0">
                <a:latin typeface="Trebuchet MS" panose="020B0603020202020204" pitchFamily="34" charset="0"/>
                <a:hlinkClick r:id="rId2"/>
              </a:rPr>
              <a:t>https://www.colorado.gov/pacific/hcpf/childrens-extensive-support-waiver-ces</a:t>
            </a:r>
            <a:r>
              <a:rPr lang="en-US" dirty="0">
                <a:latin typeface="Trebuchet MS" panose="020B0603020202020204" pitchFamily="34" charset="0"/>
              </a:rPr>
              <a:t>  </a:t>
            </a:r>
          </a:p>
          <a:p>
            <a:pPr lvl="2"/>
            <a:r>
              <a:rPr lang="en-US" dirty="0">
                <a:latin typeface="Trebuchet MS" panose="020B0603020202020204" pitchFamily="34" charset="0"/>
              </a:rPr>
              <a:t>Supported Living Services (SLS) Waiver- </a:t>
            </a:r>
            <a:r>
              <a:rPr lang="en-US" dirty="0">
                <a:latin typeface="Trebuchet MS" panose="020B0603020202020204" pitchFamily="34" charset="0"/>
                <a:hlinkClick r:id="rId3"/>
              </a:rPr>
              <a:t>https://www.colorado.gov/hcpf/supported-living-services-waiver-sls</a:t>
            </a:r>
            <a:endParaRPr lang="en-US" dirty="0">
              <a:latin typeface="Trebuchet MS" panose="020B0603020202020204" pitchFamily="34" charset="0"/>
            </a:endParaRPr>
          </a:p>
          <a:p>
            <a:pPr lvl="2"/>
            <a:r>
              <a:rPr lang="en-US" dirty="0">
                <a:latin typeface="Trebuchet MS" panose="020B0603020202020204" pitchFamily="34" charset="0"/>
              </a:rPr>
              <a:t>Developmental Disabilities (DD) Waiver- </a:t>
            </a:r>
            <a:r>
              <a:rPr lang="en-US" dirty="0">
                <a:latin typeface="Trebuchet MS" panose="020B0603020202020204" pitchFamily="34" charset="0"/>
                <a:hlinkClick r:id="rId4"/>
              </a:rPr>
              <a:t>https://www.colorado.gov/pacific/hcpf/developmental-disabilities-waiver-dd</a:t>
            </a:r>
            <a:endParaRPr lang="en-US" dirty="0">
              <a:latin typeface="Trebuchet MS" panose="020B0603020202020204" pitchFamily="34" charset="0"/>
            </a:endParaRPr>
          </a:p>
        </p:txBody>
      </p:sp>
    </p:spTree>
    <p:extLst>
      <p:ext uri="{BB962C8B-B14F-4D97-AF65-F5344CB8AC3E}">
        <p14:creationId xmlns:p14="http://schemas.microsoft.com/office/powerpoint/2010/main" val="4183038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2556" y="365127"/>
            <a:ext cx="7635834" cy="1325563"/>
          </a:xfrm>
        </p:spPr>
        <p:txBody>
          <a:bodyPr/>
          <a:lstStyle/>
          <a:p>
            <a:pPr algn="ctr"/>
            <a:r>
              <a:rPr lang="en-US" dirty="0">
                <a:latin typeface="Trebuchet MS" panose="020B0603020202020204" pitchFamily="34" charset="0"/>
              </a:rPr>
              <a:t>Links for research to create your budget</a:t>
            </a:r>
          </a:p>
        </p:txBody>
      </p:sp>
      <p:sp>
        <p:nvSpPr>
          <p:cNvPr id="3" name="Content Placeholder 2"/>
          <p:cNvSpPr>
            <a:spLocks noGrp="1"/>
          </p:cNvSpPr>
          <p:nvPr>
            <p:ph idx="1"/>
          </p:nvPr>
        </p:nvSpPr>
        <p:spPr/>
        <p:txBody>
          <a:bodyPr>
            <a:normAutofit/>
          </a:bodyPr>
          <a:lstStyle/>
          <a:p>
            <a:r>
              <a:rPr lang="en-US" dirty="0">
                <a:latin typeface="Trebuchet MS" panose="020B0603020202020204" pitchFamily="34" charset="0"/>
              </a:rPr>
              <a:t>The Supports Intensity Scale (SIS) and the Service plan (SP): </a:t>
            </a:r>
            <a:r>
              <a:rPr lang="en-US" dirty="0">
                <a:latin typeface="Trebuchet MS" panose="020B0603020202020204" pitchFamily="34" charset="0"/>
                <a:hlinkClick r:id="rId2"/>
              </a:rPr>
              <a:t>https://www.colorado.gov/pacific/sites/default/files/Supports%20Intensity%20Scale%20and%20Support%20Level%20Quick%20Reference%20Sheet%207.1.2014.docx</a:t>
            </a:r>
            <a:r>
              <a:rPr lang="en-US" dirty="0">
                <a:latin typeface="Trebuchet MS" panose="020B0603020202020204" pitchFamily="34" charset="0"/>
              </a:rPr>
              <a:t> This link will download a word document with budgetary information.</a:t>
            </a:r>
          </a:p>
          <a:p>
            <a:r>
              <a:rPr lang="en-US" dirty="0">
                <a:latin typeface="Trebuchet MS" panose="020B0603020202020204" pitchFamily="34" charset="0"/>
              </a:rPr>
              <a:t>Here is the link for the rate chart: </a:t>
            </a:r>
            <a:r>
              <a:rPr lang="en-US" dirty="0">
                <a:latin typeface="Trebuchet MS" panose="020B0603020202020204" pitchFamily="34" charset="0"/>
                <a:hlinkClick r:id="rId3" invalidUrl="https://www.colorado.gov/pacific/sites/default/files/HCBS DD SLS CES Rate Schedules FY1617_3.pdf"/>
              </a:rPr>
              <a:t>https://www.colorado.gov/pacific/sites/default/files/HCBS%20DD%20SLS%20CES%20Rate%20Schedules%20FY1617_3.pdf</a:t>
            </a:r>
            <a:endParaRPr lang="en-US" dirty="0">
              <a:latin typeface="Trebuchet MS" panose="020B0603020202020204" pitchFamily="34" charset="0"/>
            </a:endParaRPr>
          </a:p>
          <a:p>
            <a:endParaRPr lang="en-US" dirty="0">
              <a:latin typeface="Trebuchet MS" panose="020B0603020202020204" pitchFamily="34" charset="0"/>
            </a:endParaRPr>
          </a:p>
        </p:txBody>
      </p:sp>
    </p:spTree>
    <p:extLst>
      <p:ext uri="{BB962C8B-B14F-4D97-AF65-F5344CB8AC3E}">
        <p14:creationId xmlns:p14="http://schemas.microsoft.com/office/powerpoint/2010/main" val="584448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009" y="329501"/>
            <a:ext cx="6916387" cy="1325563"/>
          </a:xfrm>
        </p:spPr>
        <p:txBody>
          <a:bodyPr/>
          <a:lstStyle/>
          <a:p>
            <a:r>
              <a:rPr lang="en-US" dirty="0">
                <a:latin typeface="Trebuchet MS" panose="020B0603020202020204" pitchFamily="34" charset="0"/>
              </a:rPr>
              <a:t>Responsibilities of a PASA</a:t>
            </a:r>
          </a:p>
        </p:txBody>
      </p:sp>
      <p:sp>
        <p:nvSpPr>
          <p:cNvPr id="3" name="Content Placeholder 2"/>
          <p:cNvSpPr>
            <a:spLocks noGrp="1"/>
          </p:cNvSpPr>
          <p:nvPr>
            <p:ph idx="1"/>
          </p:nvPr>
        </p:nvSpPr>
        <p:spPr/>
        <p:txBody>
          <a:bodyPr/>
          <a:lstStyle/>
          <a:p>
            <a:r>
              <a:rPr lang="en-US" dirty="0">
                <a:latin typeface="Trebuchet MS" panose="020B0603020202020204" pitchFamily="34" charset="0"/>
              </a:rPr>
              <a:t>You will have to undergo the same review process as any company, business or individual pursuing approval.  This process is standardized  to make sure all individuals providing services are qualified to provide  services.  </a:t>
            </a:r>
          </a:p>
          <a:p>
            <a:r>
              <a:rPr lang="en-US" dirty="0">
                <a:latin typeface="Trebuchet MS" panose="020B0603020202020204" pitchFamily="34" charset="0"/>
              </a:rPr>
              <a:t>If you are creating a PASA you are looking to control and have more of a say in determining who is providing services to your loved one.  Some families feel that a PASA helps them more effectively manage overhead costs as well.  </a:t>
            </a:r>
          </a:p>
        </p:txBody>
      </p:sp>
    </p:spTree>
    <p:extLst>
      <p:ext uri="{BB962C8B-B14F-4D97-AF65-F5344CB8AC3E}">
        <p14:creationId xmlns:p14="http://schemas.microsoft.com/office/powerpoint/2010/main" val="287031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8201" y="436377"/>
            <a:ext cx="7137071" cy="1325563"/>
          </a:xfrm>
        </p:spPr>
        <p:txBody>
          <a:bodyPr/>
          <a:lstStyle/>
          <a:p>
            <a:r>
              <a:rPr lang="en-US" dirty="0">
                <a:latin typeface="Trebuchet MS" panose="020B0603020202020204" pitchFamily="34" charset="0"/>
              </a:rPr>
              <a:t>Step 1: Start Your Company</a:t>
            </a:r>
          </a:p>
        </p:txBody>
      </p:sp>
      <p:sp>
        <p:nvSpPr>
          <p:cNvPr id="3" name="Content Placeholder 2"/>
          <p:cNvSpPr>
            <a:spLocks noGrp="1"/>
          </p:cNvSpPr>
          <p:nvPr>
            <p:ph idx="1"/>
          </p:nvPr>
        </p:nvSpPr>
        <p:spPr>
          <a:xfrm>
            <a:off x="219456" y="1690688"/>
            <a:ext cx="11814048" cy="4947856"/>
          </a:xfrm>
        </p:spPr>
        <p:txBody>
          <a:bodyPr>
            <a:normAutofit/>
          </a:bodyPr>
          <a:lstStyle/>
          <a:p>
            <a:pPr marL="0" indent="0">
              <a:buNone/>
            </a:pPr>
            <a:endParaRPr lang="en-US" dirty="0">
              <a:latin typeface="Trebuchet MS" panose="020B0603020202020204" pitchFamily="34" charset="0"/>
            </a:endParaRPr>
          </a:p>
          <a:p>
            <a:pPr lvl="1">
              <a:buFont typeface="Wingdings" panose="05000000000000000000" pitchFamily="2" charset="2"/>
              <a:buChar char="q"/>
            </a:pPr>
            <a:r>
              <a:rPr lang="en-US" dirty="0">
                <a:latin typeface="Trebuchet MS" panose="020B0603020202020204" pitchFamily="34" charset="0"/>
              </a:rPr>
              <a:t>What type of business will you be?  What are the tax implications?</a:t>
            </a:r>
          </a:p>
          <a:p>
            <a:pPr lvl="1">
              <a:buFont typeface="Wingdings" panose="05000000000000000000" pitchFamily="2" charset="2"/>
              <a:buChar char="q"/>
            </a:pPr>
            <a:r>
              <a:rPr lang="en-US" dirty="0">
                <a:latin typeface="Trebuchet MS" panose="020B0603020202020204" pitchFamily="34" charset="0"/>
              </a:rPr>
              <a:t>What is the name of your business?</a:t>
            </a:r>
          </a:p>
          <a:p>
            <a:pPr lvl="1">
              <a:buFont typeface="Wingdings" panose="05000000000000000000" pitchFamily="2" charset="2"/>
              <a:buChar char="q"/>
            </a:pPr>
            <a:r>
              <a:rPr lang="en-US" dirty="0">
                <a:latin typeface="Trebuchet MS" panose="020B0603020202020204" pitchFamily="34" charset="0"/>
              </a:rPr>
              <a:t>Do you need a business plan?</a:t>
            </a:r>
          </a:p>
          <a:p>
            <a:pPr lvl="1">
              <a:buFont typeface="Wingdings" panose="05000000000000000000" pitchFamily="2" charset="2"/>
              <a:buChar char="q"/>
            </a:pPr>
            <a:r>
              <a:rPr lang="en-US" dirty="0">
                <a:latin typeface="Trebuchet MS" panose="020B0603020202020204" pitchFamily="34" charset="0"/>
              </a:rPr>
              <a:t>Set up a bank account?</a:t>
            </a:r>
          </a:p>
          <a:p>
            <a:pPr lvl="1">
              <a:buFont typeface="Wingdings" panose="05000000000000000000" pitchFamily="2" charset="2"/>
              <a:buChar char="q"/>
            </a:pPr>
            <a:r>
              <a:rPr lang="en-US" dirty="0">
                <a:latin typeface="Trebuchet MS" panose="020B0603020202020204" pitchFamily="34" charset="0"/>
              </a:rPr>
              <a:t>Sometimes talking with a lawyer or your local Chamber of Commerce can be a helpful place to start with some of these questions.</a:t>
            </a:r>
          </a:p>
          <a:p>
            <a:pPr lvl="1">
              <a:buFont typeface="Wingdings" panose="05000000000000000000" pitchFamily="2" charset="2"/>
              <a:buChar char="q"/>
            </a:pPr>
            <a:r>
              <a:rPr lang="en-US" dirty="0">
                <a:latin typeface="Trebuchet MS" panose="020B0603020202020204" pitchFamily="34" charset="0"/>
              </a:rPr>
              <a:t>Register your company with the Secretary of State (</a:t>
            </a:r>
            <a:r>
              <a:rPr lang="en-US" dirty="0">
                <a:latin typeface="Trebuchet MS" panose="020B0603020202020204" pitchFamily="34" charset="0"/>
                <a:hlinkClick r:id="rId2"/>
              </a:rPr>
              <a:t>http://cosos.learnercommunity.com/portal/Files/Org/5d253e1535be429bb1f78929a435c5c6/site/assets/starting_a_business/english/Starting_a_Business_in_Colorado_English.pdf</a:t>
            </a:r>
            <a:r>
              <a:rPr lang="en-US" dirty="0">
                <a:latin typeface="Trebuchet MS" panose="020B0603020202020204" pitchFamily="34" charset="0"/>
              </a:rPr>
              <a:t>).  </a:t>
            </a:r>
          </a:p>
          <a:p>
            <a:pPr lvl="1">
              <a:buFont typeface="Wingdings" panose="05000000000000000000" pitchFamily="2" charset="2"/>
              <a:buChar char="q"/>
            </a:pPr>
            <a:r>
              <a:rPr lang="en-US" dirty="0">
                <a:latin typeface="Trebuchet MS" panose="020B0603020202020204" pitchFamily="34" charset="0"/>
              </a:rPr>
              <a:t>Pay filing fee.</a:t>
            </a:r>
          </a:p>
          <a:p>
            <a:pPr lvl="1">
              <a:buFont typeface="Wingdings" panose="05000000000000000000" pitchFamily="2" charset="2"/>
              <a:buChar char="q"/>
            </a:pPr>
            <a:endParaRPr lang="en-US" dirty="0">
              <a:latin typeface="Trebuchet MS" panose="020B0603020202020204" pitchFamily="34" charset="0"/>
            </a:endParaRPr>
          </a:p>
        </p:txBody>
      </p:sp>
    </p:spTree>
    <p:extLst>
      <p:ext uri="{BB962C8B-B14F-4D97-AF65-F5344CB8AC3E}">
        <p14:creationId xmlns:p14="http://schemas.microsoft.com/office/powerpoint/2010/main" val="20565475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8981</TotalTime>
  <Words>2603</Words>
  <Application>Microsoft Office PowerPoint</Application>
  <PresentationFormat>Widescreen</PresentationFormat>
  <Paragraphs>154</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Trebuchet MS</vt:lpstr>
      <vt:lpstr>Wingdings</vt:lpstr>
      <vt:lpstr>Office Theme</vt:lpstr>
      <vt:lpstr>Becoming a Family Program Approved Service Agency (PASA)</vt:lpstr>
      <vt:lpstr>Objectives</vt:lpstr>
      <vt:lpstr>Disclaimer</vt:lpstr>
      <vt:lpstr>Why Should You Watch This Video</vt:lpstr>
      <vt:lpstr>Program Approved Service Agency (PASA) </vt:lpstr>
      <vt:lpstr>Program Approved Service Agency (PASA)</vt:lpstr>
      <vt:lpstr>Links for research to create your budget</vt:lpstr>
      <vt:lpstr>Responsibilities of a PASA</vt:lpstr>
      <vt:lpstr>Step 1: Start Your Company</vt:lpstr>
      <vt:lpstr>PowerPoint Presentation</vt:lpstr>
      <vt:lpstr>Step 1: Start Your Company</vt:lpstr>
      <vt:lpstr>Step 1: Start Your Company</vt:lpstr>
      <vt:lpstr>Step 2: Other Taxes and Insurance</vt:lpstr>
      <vt:lpstr>Step 3: Register to Become a Provider</vt:lpstr>
      <vt:lpstr>Step 4:  Program Approval from CDPHE</vt:lpstr>
      <vt:lpstr>Step 5: Write Your Policies and Procedures</vt:lpstr>
      <vt:lpstr>Policies and Procedures (from CDPHE presentation)</vt:lpstr>
      <vt:lpstr>Policies and Procedures (from CDPHE presentation)</vt:lpstr>
      <vt:lpstr>Step 6: Payroll and  Administrative Tasks</vt:lpstr>
      <vt:lpstr>Step 6: Payroll and  Administrative Tasks</vt:lpstr>
      <vt:lpstr>Step 7: Training for Staff and Documentation</vt:lpstr>
      <vt:lpstr>Step 8: Business Plan and Budget</vt:lpstr>
      <vt:lpstr>Step 9: Human Rights Investigations, Transportation and Other Things You Haven’t Thought About…</vt:lpstr>
      <vt:lpstr>Step 10: Prepared to be Overwhelmed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 Family Program Approved Service Agency (PASA)</dc:title>
  <dc:creator>Pam Bailey</dc:creator>
  <cp:lastModifiedBy>Paul Malinowski</cp:lastModifiedBy>
  <cp:revision>34</cp:revision>
  <dcterms:created xsi:type="dcterms:W3CDTF">2016-07-19T14:23:31Z</dcterms:created>
  <dcterms:modified xsi:type="dcterms:W3CDTF">2021-07-12T18:11:15Z</dcterms:modified>
</cp:coreProperties>
</file>